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327" r:id="rId7"/>
    <p:sldId id="328" r:id="rId8"/>
    <p:sldId id="260" r:id="rId9"/>
    <p:sldId id="261" r:id="rId10"/>
    <p:sldId id="298" r:id="rId11"/>
    <p:sldId id="268" r:id="rId12"/>
    <p:sldId id="269" r:id="rId13"/>
    <p:sldId id="312" r:id="rId14"/>
    <p:sldId id="306" r:id="rId15"/>
    <p:sldId id="272" r:id="rId16"/>
  </p:sldIdLst>
  <p:sldSz cx="9144000" cy="6858000" type="screen4x3"/>
  <p:notesSz cx="6669088" cy="97758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B8E7C9"/>
    <a:srgbClr val="EBFED8"/>
    <a:srgbClr val="FCE6DA"/>
    <a:srgbClr val="D3F1D1"/>
    <a:srgbClr val="E6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3" autoAdjust="0"/>
    <p:restoredTop sz="79676" autoAdjust="0"/>
  </p:normalViewPr>
  <p:slideViewPr>
    <p:cSldViewPr>
      <p:cViewPr>
        <p:scale>
          <a:sx n="100" d="100"/>
          <a:sy n="100" d="100"/>
        </p:scale>
        <p:origin x="19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864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766156561901481"/>
          <c:y val="3.2216732591433719E-2"/>
          <c:w val="0.44480848281814839"/>
          <c:h val="0.8580314446379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Secondary level I</c:v>
                </c:pt>
                <c:pt idx="1">
                  <c:v>Vocational education and training</c:v>
                </c:pt>
                <c:pt idx="2">
                  <c:v>Baccalaureate</c:v>
                </c:pt>
                <c:pt idx="3">
                  <c:v>Professional education and training</c:v>
                </c:pt>
                <c:pt idx="4">
                  <c:v>University and university of applied sciences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0.03</c:v>
                </c:pt>
                <c:pt idx="3">
                  <c:v>0.02</c:v>
                </c:pt>
                <c:pt idx="4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Not seeking employment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Secondary level I</c:v>
                </c:pt>
                <c:pt idx="1">
                  <c:v>Vocational education and training</c:v>
                </c:pt>
                <c:pt idx="2">
                  <c:v>Baccalaureate</c:v>
                </c:pt>
                <c:pt idx="3">
                  <c:v>Professional education and training</c:v>
                </c:pt>
                <c:pt idx="4">
                  <c:v>University and university of applied sciences</c:v>
                </c:pt>
              </c:strCache>
            </c:strRef>
          </c:cat>
          <c:val>
            <c:numRef>
              <c:f>Tabelle1!$C$2:$C$6</c:f>
              <c:numCache>
                <c:formatCode>0%</c:formatCode>
                <c:ptCount val="5"/>
                <c:pt idx="0">
                  <c:v>0.26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7.0000000000000007E-2</c:v>
                </c:pt>
                <c:pt idx="4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Employed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Secondary level I</c:v>
                </c:pt>
                <c:pt idx="1">
                  <c:v>Vocational education and training</c:v>
                </c:pt>
                <c:pt idx="2">
                  <c:v>Baccalaureate</c:v>
                </c:pt>
                <c:pt idx="3">
                  <c:v>Professional education and training</c:v>
                </c:pt>
                <c:pt idx="4">
                  <c:v>University and university of applied sciences</c:v>
                </c:pt>
              </c:strCache>
            </c:strRef>
          </c:cat>
          <c:val>
            <c:numRef>
              <c:f>Tabelle1!$D$2:$D$6</c:f>
              <c:numCache>
                <c:formatCode>0%</c:formatCode>
                <c:ptCount val="5"/>
                <c:pt idx="0">
                  <c:v>0.68</c:v>
                </c:pt>
                <c:pt idx="1">
                  <c:v>0.83</c:v>
                </c:pt>
                <c:pt idx="2">
                  <c:v>0.82</c:v>
                </c:pt>
                <c:pt idx="3">
                  <c:v>0.92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452808"/>
        <c:axId val="219453200"/>
      </c:barChart>
      <c:catAx>
        <c:axId val="219452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9453200"/>
        <c:crosses val="autoZero"/>
        <c:auto val="1"/>
        <c:lblAlgn val="ctr"/>
        <c:lblOffset val="100"/>
        <c:noMultiLvlLbl val="0"/>
      </c:catAx>
      <c:valAx>
        <c:axId val="2194532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19452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12270621402935"/>
          <c:y val="0.20166313981462347"/>
          <c:w val="0.20529556544999272"/>
          <c:h val="0.444376208415739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1108466580636344E-2"/>
          <c:w val="0.66276049868766407"/>
          <c:h val="0.83389148622047249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Costs</c:v>
                </c:pt>
              </c:strCache>
            </c:strRef>
          </c:tx>
          <c:explosion val="25"/>
          <c:dPt>
            <c:idx val="0"/>
            <c:bubble3D val="0"/>
            <c:explosion val="33"/>
            <c:spPr>
              <a:solidFill>
                <a:schemeClr val="accent4"/>
              </a:solidFill>
            </c:spPr>
          </c:dPt>
          <c:dPt>
            <c:idx val="1"/>
            <c:bubble3D val="0"/>
            <c:explosion val="0"/>
            <c:spPr>
              <a:solidFill>
                <a:srgbClr val="00B050"/>
              </a:solidFill>
            </c:spPr>
          </c:dPt>
          <c:dPt>
            <c:idx val="2"/>
            <c:bubble3D val="0"/>
            <c:explosion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Private Sector</c:v>
                </c:pt>
                <c:pt idx="1">
                  <c:v>Cantons</c:v>
                </c:pt>
                <c:pt idx="2">
                  <c:v>Confederation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987877803934305E-2"/>
          <c:y val="4.6374127091981521E-2"/>
          <c:w val="0.54386787347457854"/>
          <c:h val="0.907251745816036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Gross costs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2029618363168624E-2"/>
                  <c:y val="-2.3208772733346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03898641544646E-2"/>
                  <c:y val="8.7032897750051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5350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Productive output of apprentices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2029618363168624E-2"/>
                  <c:y val="-2.3208772733346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748289921123246E-2"/>
                  <c:y val="2.9010965916683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1">
                  <c:v>5824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Net benefit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2029753680982845E-2"/>
                  <c:y val="-5.802193183336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466826161263741E-2"/>
                  <c:y val="-8.7032897750051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5577736"/>
        <c:axId val="226705136"/>
        <c:axId val="0"/>
      </c:bar3DChart>
      <c:catAx>
        <c:axId val="2255777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6705136"/>
        <c:crosses val="autoZero"/>
        <c:auto val="1"/>
        <c:lblAlgn val="ctr"/>
        <c:lblOffset val="100"/>
        <c:noMultiLvlLbl val="0"/>
      </c:catAx>
      <c:valAx>
        <c:axId val="226705136"/>
        <c:scaling>
          <c:orientation val="minMax"/>
          <c:max val="6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57773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821305841924399"/>
          <c:y val="0.18867924528301888"/>
          <c:w val="0.27147766323024053"/>
          <c:h val="0.619738751814223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58D24-66DF-40D2-BCD9-E162CE536EAC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60D60E7-7758-4079-AD76-0E4C9EE1C070}" type="pres">
      <dgm:prSet presAssocID="{59858D24-66DF-40D2-BCD9-E162CE536E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</dgm:ptLst>
  <dgm:cxnLst>
    <dgm:cxn modelId="{45C47C39-2BB4-47AF-9743-FE54C09CA846}" type="presOf" srcId="{59858D24-66DF-40D2-BCD9-E162CE536EAC}" destId="{E60D60E7-7758-4079-AD76-0E4C9EE1C070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F6C33-B6EA-4B5D-A2BF-1E548EED3406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D66BA45-AD36-41A8-9BAB-ECFED03BDD90}">
      <dgm:prSet phldrT="[Text]" custT="1"/>
      <dgm:spPr/>
      <dgm:t>
        <a:bodyPr/>
        <a:lstStyle/>
        <a:p>
          <a:r>
            <a:rPr lang="de-CH" sz="2000" dirty="0" smtClean="0">
              <a:latin typeface="Arial" panose="020B0604020202020204" pitchFamily="34" charset="0"/>
              <a:cs typeface="Arial" panose="020B0604020202020204" pitchFamily="34" charset="0"/>
            </a:rPr>
            <a:t>Low </a:t>
          </a:r>
          <a:r>
            <a:rPr lang="de-CH" sz="20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e-CH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youth</a:t>
          </a:r>
          <a:r>
            <a:rPr lang="de-CH" sz="20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de-CH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unemployment</a:t>
          </a:r>
          <a:endParaRPr lang="de-CH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3C72C-3D8F-4082-B0A4-A42B7C14ECAE}" type="parTrans" cxnId="{171876BE-D58F-47AF-BEAD-6CA436616935}">
      <dgm:prSet/>
      <dgm:spPr/>
      <dgm:t>
        <a:bodyPr/>
        <a:lstStyle/>
        <a:p>
          <a:endParaRPr lang="de-CH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CEA25-F911-471A-97B8-CBB2E0F5F561}" type="sibTrans" cxnId="{171876BE-D58F-47AF-BEAD-6CA436616935}">
      <dgm:prSet/>
      <dgm:spPr/>
      <dgm:t>
        <a:bodyPr/>
        <a:lstStyle/>
        <a:p>
          <a:endParaRPr lang="de-CH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FBB91F-DC75-45AA-9A7E-4A8812F3AE72}">
      <dgm:prSet phldrT="[Text]" custT="1"/>
      <dgm:spPr/>
      <dgm:t>
        <a:bodyPr/>
        <a:lstStyle/>
        <a:p>
          <a:r>
            <a:rPr lang="de-CH" sz="2000" dirty="0" smtClean="0">
              <a:latin typeface="Arial" panose="020B0604020202020204" pitchFamily="34" charset="0"/>
              <a:cs typeface="Arial" panose="020B0604020202020204" pitchFamily="34" charset="0"/>
            </a:rPr>
            <a:t>Innovation </a:t>
          </a:r>
          <a:r>
            <a:rPr lang="de-CH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capacity</a:t>
          </a:r>
          <a:endParaRPr lang="de-CH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38504-EBCE-4D45-A8D2-1FD789D1E1AF}" type="parTrans" cxnId="{9D166376-6E88-450B-A51B-1325DE63B4AB}">
      <dgm:prSet/>
      <dgm:spPr/>
      <dgm:t>
        <a:bodyPr/>
        <a:lstStyle/>
        <a:p>
          <a:endParaRPr lang="de-CH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9EF7F-715E-451C-8F02-2B945EC92018}" type="sibTrans" cxnId="{9D166376-6E88-450B-A51B-1325DE63B4AB}">
      <dgm:prSet/>
      <dgm:spPr/>
      <dgm:t>
        <a:bodyPr/>
        <a:lstStyle/>
        <a:p>
          <a:endParaRPr lang="de-CH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FBDF1-3696-41CA-B536-521DE5136F3A}">
      <dgm:prSet phldrT="[Text]" custT="1"/>
      <dgm:spPr/>
      <dgm:t>
        <a:bodyPr/>
        <a:lstStyle/>
        <a:p>
          <a:r>
            <a:rPr lang="de-CH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Competitiveness</a:t>
          </a:r>
          <a:endParaRPr lang="de-CH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1942A-BDFF-40BA-AD27-95B293A21106}" type="parTrans" cxnId="{A4268791-7478-449A-8C45-BCEE38778A44}">
      <dgm:prSet/>
      <dgm:spPr/>
      <dgm:t>
        <a:bodyPr/>
        <a:lstStyle/>
        <a:p>
          <a:endParaRPr lang="de-CH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25C9AC-E43A-49B9-B441-ADCE252DCE74}" type="sibTrans" cxnId="{A4268791-7478-449A-8C45-BCEE38778A44}">
      <dgm:prSet/>
      <dgm:spPr/>
      <dgm:t>
        <a:bodyPr/>
        <a:lstStyle/>
        <a:p>
          <a:endParaRPr lang="de-CH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B0B5E9-447D-4E84-AD96-9AB0AA53C494}">
      <dgm:prSet phldrT="[Text]" custT="1"/>
      <dgm:spPr/>
      <dgm:t>
        <a:bodyPr/>
        <a:lstStyle/>
        <a:p>
          <a:r>
            <a:rPr lang="de-CH" sz="2000" smtClean="0">
              <a:latin typeface="Arial" panose="020B0604020202020204" pitchFamily="34" charset="0"/>
              <a:cs typeface="Arial" panose="020B0604020202020204" pitchFamily="34" charset="0"/>
            </a:rPr>
            <a:t>Career </a:t>
          </a:r>
          <a:r>
            <a:rPr lang="de-CH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prospects</a:t>
          </a:r>
          <a:r>
            <a:rPr lang="de-CH" sz="2000" dirty="0" smtClean="0"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de-CH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Lifelong</a:t>
          </a:r>
          <a:r>
            <a:rPr lang="de-CH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learning</a:t>
          </a:r>
          <a:endParaRPr lang="de-CH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F13E8A-0945-4386-B040-1A867093B5E8}" type="parTrans" cxnId="{4090175E-E335-4F74-BF91-4D0B6C3981FA}">
      <dgm:prSet/>
      <dgm:spPr/>
      <dgm:t>
        <a:bodyPr/>
        <a:lstStyle/>
        <a:p>
          <a:endParaRPr lang="de-CH"/>
        </a:p>
      </dgm:t>
    </dgm:pt>
    <dgm:pt modelId="{0C1C5531-BC78-4900-9DD4-D395E11E00EA}" type="sibTrans" cxnId="{4090175E-E335-4F74-BF91-4D0B6C3981FA}">
      <dgm:prSet/>
      <dgm:spPr/>
      <dgm:t>
        <a:bodyPr/>
        <a:lstStyle/>
        <a:p>
          <a:endParaRPr lang="de-CH"/>
        </a:p>
      </dgm:t>
    </dgm:pt>
    <dgm:pt modelId="{301A2AD9-2A18-4EE7-A9BB-A070EC18E9F8}" type="pres">
      <dgm:prSet presAssocID="{140F6C33-B6EA-4B5D-A2BF-1E548EED34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CH"/>
        </a:p>
      </dgm:t>
    </dgm:pt>
    <dgm:pt modelId="{1964C677-9406-4C74-BF09-4AFC7EDEC95D}" type="pres">
      <dgm:prSet presAssocID="{140F6C33-B6EA-4B5D-A2BF-1E548EED3406}" presName="Name1" presStyleCnt="0"/>
      <dgm:spPr/>
    </dgm:pt>
    <dgm:pt modelId="{8904FF68-670C-4BA8-954E-18D8974C4D55}" type="pres">
      <dgm:prSet presAssocID="{140F6C33-B6EA-4B5D-A2BF-1E548EED3406}" presName="cycle" presStyleCnt="0"/>
      <dgm:spPr/>
    </dgm:pt>
    <dgm:pt modelId="{228F5D89-C0EE-42D6-B0A1-74F4AB23B34B}" type="pres">
      <dgm:prSet presAssocID="{140F6C33-B6EA-4B5D-A2BF-1E548EED3406}" presName="srcNode" presStyleLbl="node1" presStyleIdx="0" presStyleCnt="4"/>
      <dgm:spPr/>
    </dgm:pt>
    <dgm:pt modelId="{0107BFF3-BB12-4E0F-ADEC-482C7D88F66A}" type="pres">
      <dgm:prSet presAssocID="{140F6C33-B6EA-4B5D-A2BF-1E548EED3406}" presName="conn" presStyleLbl="parChTrans1D2" presStyleIdx="0" presStyleCnt="1"/>
      <dgm:spPr/>
      <dgm:t>
        <a:bodyPr/>
        <a:lstStyle/>
        <a:p>
          <a:endParaRPr lang="de-CH"/>
        </a:p>
      </dgm:t>
    </dgm:pt>
    <dgm:pt modelId="{6723BAFD-8DEB-4632-9589-E5CF5FCBE087}" type="pres">
      <dgm:prSet presAssocID="{140F6C33-B6EA-4B5D-A2BF-1E548EED3406}" presName="extraNode" presStyleLbl="node1" presStyleIdx="0" presStyleCnt="4"/>
      <dgm:spPr/>
    </dgm:pt>
    <dgm:pt modelId="{2E2AC9EC-3622-4A8F-924F-7567AC4D7D5F}" type="pres">
      <dgm:prSet presAssocID="{140F6C33-B6EA-4B5D-A2BF-1E548EED3406}" presName="dstNode" presStyleLbl="node1" presStyleIdx="0" presStyleCnt="4"/>
      <dgm:spPr/>
    </dgm:pt>
    <dgm:pt modelId="{501763BA-4DCB-42E7-961C-54BC9EDC15F9}" type="pres">
      <dgm:prSet presAssocID="{ED66BA45-AD36-41A8-9BAB-ECFED03BDD9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9E1AD7C-8E76-4BE6-BFB9-DE04BD81E447}" type="pres">
      <dgm:prSet presAssocID="{ED66BA45-AD36-41A8-9BAB-ECFED03BDD90}" presName="accent_1" presStyleCnt="0"/>
      <dgm:spPr/>
    </dgm:pt>
    <dgm:pt modelId="{02362516-0EAB-446B-B4A0-27A17BE50C9D}" type="pres">
      <dgm:prSet presAssocID="{ED66BA45-AD36-41A8-9BAB-ECFED03BDD90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4F8890-1FD7-4FE1-852E-18033D42403C}" type="pres">
      <dgm:prSet presAssocID="{9ABFBDF1-3696-41CA-B536-521DE5136F3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710C77B-90F1-49A9-B234-26B935BD6510}" type="pres">
      <dgm:prSet presAssocID="{9ABFBDF1-3696-41CA-B536-521DE5136F3A}" presName="accent_2" presStyleCnt="0"/>
      <dgm:spPr/>
    </dgm:pt>
    <dgm:pt modelId="{30768360-C791-4E07-87C7-0464C732F76B}" type="pres">
      <dgm:prSet presAssocID="{9ABFBDF1-3696-41CA-B536-521DE5136F3A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0DD9801-83C8-4E01-8F0A-37BFBBD56D35}" type="pres">
      <dgm:prSet presAssocID="{85FBB91F-DC75-45AA-9A7E-4A8812F3AE7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8C28C9D-AA25-4F3F-ACF4-8FC9C9FC9411}" type="pres">
      <dgm:prSet presAssocID="{85FBB91F-DC75-45AA-9A7E-4A8812F3AE72}" presName="accent_3" presStyleCnt="0"/>
      <dgm:spPr/>
    </dgm:pt>
    <dgm:pt modelId="{67880AE4-764D-4FF4-A4F2-2A2FB79CEA03}" type="pres">
      <dgm:prSet presAssocID="{85FBB91F-DC75-45AA-9A7E-4A8812F3AE72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E04BCA5-DC54-4F83-B03A-4D3B971DA23B}" type="pres">
      <dgm:prSet presAssocID="{D6B0B5E9-447D-4E84-AD96-9AB0AA53C49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C70365F-3036-4407-A767-A42D5DD388B2}" type="pres">
      <dgm:prSet presAssocID="{D6B0B5E9-447D-4E84-AD96-9AB0AA53C494}" presName="accent_4" presStyleCnt="0"/>
      <dgm:spPr/>
    </dgm:pt>
    <dgm:pt modelId="{5EAA5121-2A43-4907-B1A5-3ABBBA5C9C9E}" type="pres">
      <dgm:prSet presAssocID="{D6B0B5E9-447D-4E84-AD96-9AB0AA53C494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de-CH"/>
        </a:p>
      </dgm:t>
    </dgm:pt>
  </dgm:ptLst>
  <dgm:cxnLst>
    <dgm:cxn modelId="{A4268791-7478-449A-8C45-BCEE38778A44}" srcId="{140F6C33-B6EA-4B5D-A2BF-1E548EED3406}" destId="{9ABFBDF1-3696-41CA-B536-521DE5136F3A}" srcOrd="1" destOrd="0" parTransId="{42C1942A-BDFF-40BA-AD27-95B293A21106}" sibTransId="{E625C9AC-E43A-49B9-B441-ADCE252DCE74}"/>
    <dgm:cxn modelId="{C950870F-52D1-4C93-A0D8-E46349DDBA5D}" type="presOf" srcId="{004CEA25-F911-471A-97B8-CBB2E0F5F561}" destId="{0107BFF3-BB12-4E0F-ADEC-482C7D88F66A}" srcOrd="0" destOrd="0" presId="urn:microsoft.com/office/officeart/2008/layout/VerticalCurvedList"/>
    <dgm:cxn modelId="{BC0A0E50-4A26-4CE0-9E37-7A3AE39C0C62}" type="presOf" srcId="{ED66BA45-AD36-41A8-9BAB-ECFED03BDD90}" destId="{501763BA-4DCB-42E7-961C-54BC9EDC15F9}" srcOrd="0" destOrd="0" presId="urn:microsoft.com/office/officeart/2008/layout/VerticalCurvedList"/>
    <dgm:cxn modelId="{90FBD8AC-E534-4256-AB3D-E7D04ADB9742}" type="presOf" srcId="{D6B0B5E9-447D-4E84-AD96-9AB0AA53C494}" destId="{2E04BCA5-DC54-4F83-B03A-4D3B971DA23B}" srcOrd="0" destOrd="0" presId="urn:microsoft.com/office/officeart/2008/layout/VerticalCurvedList"/>
    <dgm:cxn modelId="{4090175E-E335-4F74-BF91-4D0B6C3981FA}" srcId="{140F6C33-B6EA-4B5D-A2BF-1E548EED3406}" destId="{D6B0B5E9-447D-4E84-AD96-9AB0AA53C494}" srcOrd="3" destOrd="0" parTransId="{0EF13E8A-0945-4386-B040-1A867093B5E8}" sibTransId="{0C1C5531-BC78-4900-9DD4-D395E11E00EA}"/>
    <dgm:cxn modelId="{9C9368A8-4A20-40A6-9B57-8EAD3138D8AB}" type="presOf" srcId="{9ABFBDF1-3696-41CA-B536-521DE5136F3A}" destId="{074F8890-1FD7-4FE1-852E-18033D42403C}" srcOrd="0" destOrd="0" presId="urn:microsoft.com/office/officeart/2008/layout/VerticalCurvedList"/>
    <dgm:cxn modelId="{7FCE0390-5468-4606-A2CB-5C3E5A693F83}" type="presOf" srcId="{140F6C33-B6EA-4B5D-A2BF-1E548EED3406}" destId="{301A2AD9-2A18-4EE7-A9BB-A070EC18E9F8}" srcOrd="0" destOrd="0" presId="urn:microsoft.com/office/officeart/2008/layout/VerticalCurvedList"/>
    <dgm:cxn modelId="{A7F2EFC3-B550-49ED-94BB-2A3EC9C66498}" type="presOf" srcId="{85FBB91F-DC75-45AA-9A7E-4A8812F3AE72}" destId="{E0DD9801-83C8-4E01-8F0A-37BFBBD56D35}" srcOrd="0" destOrd="0" presId="urn:microsoft.com/office/officeart/2008/layout/VerticalCurvedList"/>
    <dgm:cxn modelId="{171876BE-D58F-47AF-BEAD-6CA436616935}" srcId="{140F6C33-B6EA-4B5D-A2BF-1E548EED3406}" destId="{ED66BA45-AD36-41A8-9BAB-ECFED03BDD90}" srcOrd="0" destOrd="0" parTransId="{D3E3C72C-3D8F-4082-B0A4-A42B7C14ECAE}" sibTransId="{004CEA25-F911-471A-97B8-CBB2E0F5F561}"/>
    <dgm:cxn modelId="{9D166376-6E88-450B-A51B-1325DE63B4AB}" srcId="{140F6C33-B6EA-4B5D-A2BF-1E548EED3406}" destId="{85FBB91F-DC75-45AA-9A7E-4A8812F3AE72}" srcOrd="2" destOrd="0" parTransId="{E6338504-EBCE-4D45-A8D2-1FD789D1E1AF}" sibTransId="{2EE9EF7F-715E-451C-8F02-2B945EC92018}"/>
    <dgm:cxn modelId="{B6BB755C-C426-4C35-969D-A0DD3F9120D7}" type="presParOf" srcId="{301A2AD9-2A18-4EE7-A9BB-A070EC18E9F8}" destId="{1964C677-9406-4C74-BF09-4AFC7EDEC95D}" srcOrd="0" destOrd="0" presId="urn:microsoft.com/office/officeart/2008/layout/VerticalCurvedList"/>
    <dgm:cxn modelId="{63343FD2-0A6B-408E-A450-50B77D6DDC39}" type="presParOf" srcId="{1964C677-9406-4C74-BF09-4AFC7EDEC95D}" destId="{8904FF68-670C-4BA8-954E-18D8974C4D55}" srcOrd="0" destOrd="0" presId="urn:microsoft.com/office/officeart/2008/layout/VerticalCurvedList"/>
    <dgm:cxn modelId="{118A5FFE-3ECE-41DA-BB50-2C82FE568E5C}" type="presParOf" srcId="{8904FF68-670C-4BA8-954E-18D8974C4D55}" destId="{228F5D89-C0EE-42D6-B0A1-74F4AB23B34B}" srcOrd="0" destOrd="0" presId="urn:microsoft.com/office/officeart/2008/layout/VerticalCurvedList"/>
    <dgm:cxn modelId="{5C42B2FB-C70E-4320-BC5E-DE125C349465}" type="presParOf" srcId="{8904FF68-670C-4BA8-954E-18D8974C4D55}" destId="{0107BFF3-BB12-4E0F-ADEC-482C7D88F66A}" srcOrd="1" destOrd="0" presId="urn:microsoft.com/office/officeart/2008/layout/VerticalCurvedList"/>
    <dgm:cxn modelId="{C4BA4AD4-78A5-4A34-9F76-C0C1360150FF}" type="presParOf" srcId="{8904FF68-670C-4BA8-954E-18D8974C4D55}" destId="{6723BAFD-8DEB-4632-9589-E5CF5FCBE087}" srcOrd="2" destOrd="0" presId="urn:microsoft.com/office/officeart/2008/layout/VerticalCurvedList"/>
    <dgm:cxn modelId="{08722519-3E8C-42B0-B9DA-03E6F5E041D0}" type="presParOf" srcId="{8904FF68-670C-4BA8-954E-18D8974C4D55}" destId="{2E2AC9EC-3622-4A8F-924F-7567AC4D7D5F}" srcOrd="3" destOrd="0" presId="urn:microsoft.com/office/officeart/2008/layout/VerticalCurvedList"/>
    <dgm:cxn modelId="{517A7F97-A39D-4969-AD5B-6710EE96C643}" type="presParOf" srcId="{1964C677-9406-4C74-BF09-4AFC7EDEC95D}" destId="{501763BA-4DCB-42E7-961C-54BC9EDC15F9}" srcOrd="1" destOrd="0" presId="urn:microsoft.com/office/officeart/2008/layout/VerticalCurvedList"/>
    <dgm:cxn modelId="{C4505F10-300E-4AB9-98AD-7DC5D43D6B9F}" type="presParOf" srcId="{1964C677-9406-4C74-BF09-4AFC7EDEC95D}" destId="{09E1AD7C-8E76-4BE6-BFB9-DE04BD81E447}" srcOrd="2" destOrd="0" presId="urn:microsoft.com/office/officeart/2008/layout/VerticalCurvedList"/>
    <dgm:cxn modelId="{A19B32E0-EE2B-4D09-9E6F-F6BEAEA73199}" type="presParOf" srcId="{09E1AD7C-8E76-4BE6-BFB9-DE04BD81E447}" destId="{02362516-0EAB-446B-B4A0-27A17BE50C9D}" srcOrd="0" destOrd="0" presId="urn:microsoft.com/office/officeart/2008/layout/VerticalCurvedList"/>
    <dgm:cxn modelId="{6835A699-45F5-4633-B770-9DFA0F895905}" type="presParOf" srcId="{1964C677-9406-4C74-BF09-4AFC7EDEC95D}" destId="{074F8890-1FD7-4FE1-852E-18033D42403C}" srcOrd="3" destOrd="0" presId="urn:microsoft.com/office/officeart/2008/layout/VerticalCurvedList"/>
    <dgm:cxn modelId="{8A1810BD-BA3D-46DF-8316-4A3D7DEDC9AA}" type="presParOf" srcId="{1964C677-9406-4C74-BF09-4AFC7EDEC95D}" destId="{0710C77B-90F1-49A9-B234-26B935BD6510}" srcOrd="4" destOrd="0" presId="urn:microsoft.com/office/officeart/2008/layout/VerticalCurvedList"/>
    <dgm:cxn modelId="{C6EB565B-FD3E-4BCD-86EE-54B84F1EDDB6}" type="presParOf" srcId="{0710C77B-90F1-49A9-B234-26B935BD6510}" destId="{30768360-C791-4E07-87C7-0464C732F76B}" srcOrd="0" destOrd="0" presId="urn:microsoft.com/office/officeart/2008/layout/VerticalCurvedList"/>
    <dgm:cxn modelId="{81C62985-2793-4295-B668-CC01755FB948}" type="presParOf" srcId="{1964C677-9406-4C74-BF09-4AFC7EDEC95D}" destId="{E0DD9801-83C8-4E01-8F0A-37BFBBD56D35}" srcOrd="5" destOrd="0" presId="urn:microsoft.com/office/officeart/2008/layout/VerticalCurvedList"/>
    <dgm:cxn modelId="{D8239EE5-FB38-4561-9CE8-7247B1B954DF}" type="presParOf" srcId="{1964C677-9406-4C74-BF09-4AFC7EDEC95D}" destId="{18C28C9D-AA25-4F3F-ACF4-8FC9C9FC9411}" srcOrd="6" destOrd="0" presId="urn:microsoft.com/office/officeart/2008/layout/VerticalCurvedList"/>
    <dgm:cxn modelId="{1A6014FB-AE63-4149-9A7C-0FF1BD4A2233}" type="presParOf" srcId="{18C28C9D-AA25-4F3F-ACF4-8FC9C9FC9411}" destId="{67880AE4-764D-4FF4-A4F2-2A2FB79CEA03}" srcOrd="0" destOrd="0" presId="urn:microsoft.com/office/officeart/2008/layout/VerticalCurvedList"/>
    <dgm:cxn modelId="{01C7808A-A64C-493B-A162-6FA33DCC979C}" type="presParOf" srcId="{1964C677-9406-4C74-BF09-4AFC7EDEC95D}" destId="{2E04BCA5-DC54-4F83-B03A-4D3B971DA23B}" srcOrd="7" destOrd="0" presId="urn:microsoft.com/office/officeart/2008/layout/VerticalCurvedList"/>
    <dgm:cxn modelId="{010AD21A-E7DB-422D-979D-B970CB56A019}" type="presParOf" srcId="{1964C677-9406-4C74-BF09-4AFC7EDEC95D}" destId="{DC70365F-3036-4407-A767-A42D5DD388B2}" srcOrd="8" destOrd="0" presId="urn:microsoft.com/office/officeart/2008/layout/VerticalCurvedList"/>
    <dgm:cxn modelId="{FE48B78C-4003-49A8-A4EE-2352BBED7504}" type="presParOf" srcId="{DC70365F-3036-4407-A767-A42D5DD388B2}" destId="{5EAA5121-2A43-4907-B1A5-3ABBBA5C9C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7BFF3-BB12-4E0F-ADEC-482C7D88F66A}">
      <dsp:nvSpPr>
        <dsp:cNvPr id="0" name=""/>
        <dsp:cNvSpPr/>
      </dsp:nvSpPr>
      <dsp:spPr>
        <a:xfrm>
          <a:off x="-5391172" y="-825548"/>
          <a:ext cx="6419400" cy="6419400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763BA-4DCB-42E7-961C-54BC9EDC15F9}">
      <dsp:nvSpPr>
        <dsp:cNvPr id="0" name=""/>
        <dsp:cNvSpPr/>
      </dsp:nvSpPr>
      <dsp:spPr>
        <a:xfrm>
          <a:off x="538310" y="366587"/>
          <a:ext cx="5491379" cy="733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22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Low </a:t>
          </a:r>
          <a:r>
            <a:rPr lang="de-CH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e-CH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youth</a:t>
          </a:r>
          <a:r>
            <a:rPr lang="de-CH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de-CH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unemployment</a:t>
          </a:r>
          <a:endParaRPr lang="de-CH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310" y="366587"/>
        <a:ext cx="5491379" cy="733555"/>
      </dsp:txXfrm>
    </dsp:sp>
    <dsp:sp modelId="{02362516-0EAB-446B-B4A0-27A17BE50C9D}">
      <dsp:nvSpPr>
        <dsp:cNvPr id="0" name=""/>
        <dsp:cNvSpPr/>
      </dsp:nvSpPr>
      <dsp:spPr>
        <a:xfrm>
          <a:off x="79838" y="274892"/>
          <a:ext cx="916944" cy="9169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F8890-1FD7-4FE1-852E-18033D42403C}">
      <dsp:nvSpPr>
        <dsp:cNvPr id="0" name=""/>
        <dsp:cNvSpPr/>
      </dsp:nvSpPr>
      <dsp:spPr>
        <a:xfrm>
          <a:off x="958875" y="1467111"/>
          <a:ext cx="5070814" cy="733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22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Competitiveness</a:t>
          </a:r>
          <a:endParaRPr lang="de-CH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8875" y="1467111"/>
        <a:ext cx="5070814" cy="733555"/>
      </dsp:txXfrm>
    </dsp:sp>
    <dsp:sp modelId="{30768360-C791-4E07-87C7-0464C732F76B}">
      <dsp:nvSpPr>
        <dsp:cNvPr id="0" name=""/>
        <dsp:cNvSpPr/>
      </dsp:nvSpPr>
      <dsp:spPr>
        <a:xfrm>
          <a:off x="500402" y="1375417"/>
          <a:ext cx="916944" cy="9169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D9801-83C8-4E01-8F0A-37BFBBD56D35}">
      <dsp:nvSpPr>
        <dsp:cNvPr id="0" name=""/>
        <dsp:cNvSpPr/>
      </dsp:nvSpPr>
      <dsp:spPr>
        <a:xfrm>
          <a:off x="958875" y="2567636"/>
          <a:ext cx="5070814" cy="733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22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Innovation </a:t>
          </a:r>
          <a:r>
            <a:rPr lang="de-CH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capacity</a:t>
          </a:r>
          <a:endParaRPr lang="de-CH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8875" y="2567636"/>
        <a:ext cx="5070814" cy="733555"/>
      </dsp:txXfrm>
    </dsp:sp>
    <dsp:sp modelId="{67880AE4-764D-4FF4-A4F2-2A2FB79CEA03}">
      <dsp:nvSpPr>
        <dsp:cNvPr id="0" name=""/>
        <dsp:cNvSpPr/>
      </dsp:nvSpPr>
      <dsp:spPr>
        <a:xfrm>
          <a:off x="500402" y="2475941"/>
          <a:ext cx="916944" cy="91694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4BCA5-DC54-4F83-B03A-4D3B971DA23B}">
      <dsp:nvSpPr>
        <dsp:cNvPr id="0" name=""/>
        <dsp:cNvSpPr/>
      </dsp:nvSpPr>
      <dsp:spPr>
        <a:xfrm>
          <a:off x="538310" y="3668160"/>
          <a:ext cx="5491379" cy="733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22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>
              <a:latin typeface="Arial" panose="020B0604020202020204" pitchFamily="34" charset="0"/>
              <a:cs typeface="Arial" panose="020B0604020202020204" pitchFamily="34" charset="0"/>
            </a:rPr>
            <a:t>Career </a:t>
          </a:r>
          <a:r>
            <a:rPr lang="de-CH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prospects</a:t>
          </a:r>
          <a:r>
            <a:rPr lang="de-CH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de-CH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Lifelong</a:t>
          </a:r>
          <a:r>
            <a:rPr lang="de-CH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learning</a:t>
          </a:r>
          <a:endParaRPr lang="de-CH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310" y="3668160"/>
        <a:ext cx="5491379" cy="733555"/>
      </dsp:txXfrm>
    </dsp:sp>
    <dsp:sp modelId="{5EAA5121-2A43-4907-B1A5-3ABBBA5C9C9E}">
      <dsp:nvSpPr>
        <dsp:cNvPr id="0" name=""/>
        <dsp:cNvSpPr/>
      </dsp:nvSpPr>
      <dsp:spPr>
        <a:xfrm>
          <a:off x="79838" y="3576466"/>
          <a:ext cx="916944" cy="91694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0.61062</cdr:x>
      <cdr:y>0.19697</cdr:y>
    </cdr:from>
    <cdr:to>
      <cdr:x>0.88496</cdr:x>
      <cdr:y>0.26821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968552" y="936104"/>
          <a:ext cx="223224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endParaRPr lang="de-CH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0.61017</cdr:x>
      <cdr:y>0.07576</cdr:y>
    </cdr:from>
    <cdr:to>
      <cdr:x>0.9322</cdr:x>
      <cdr:y>0.23118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5184576" y="360040"/>
          <a:ext cx="2736304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accent4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Training &amp;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wages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apprentices</a:t>
          </a:r>
          <a:endParaRPr lang="de-CH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Branch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courses</a:t>
          </a:r>
          <a:endParaRPr lang="de-CH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de-CH" sz="14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0.04237</cdr:x>
      <cdr:y>0.80303</cdr:y>
    </cdr:from>
    <cdr:to>
      <cdr:x>0.25424</cdr:x>
      <cdr:y>0.95846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360040" y="3816424"/>
          <a:ext cx="1800200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00B05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Vocational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schools</a:t>
          </a:r>
          <a:endParaRPr lang="de-CH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Career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guidance</a:t>
          </a:r>
          <a:endParaRPr lang="de-CH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de-CH" sz="14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0.0339</cdr:x>
      <cdr:y>0.01515</cdr:y>
    </cdr:from>
    <cdr:to>
      <cdr:x>0.28814</cdr:x>
      <cdr:y>0.17058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288032" y="72008"/>
          <a:ext cx="2160240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accent2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CH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Contributions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CH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cantons</a:t>
          </a:r>
          <a:endParaRPr lang="de-CH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Development </a:t>
          </a:r>
          <a:r>
            <a:rPr lang="de-CH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de-CH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VPET</a:t>
          </a:r>
        </a:p>
        <a:p xmlns:a="http://schemas.openxmlformats.org/drawingml/2006/main">
          <a:r>
            <a:rPr lang="de-CH" sz="14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de-CH" sz="14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0.61017</cdr:x>
      <cdr:y>0.24242</cdr:y>
    </cdr:from>
    <cdr:to>
      <cdr:x>0.65254</cdr:x>
      <cdr:y>0.31818</cdr:y>
    </cdr:to>
    <cdr:cxnSp macro="">
      <cdr:nvCxnSpPr>
        <cdr:cNvPr id="7" name="Gerade Verbindung mit Pfeil 6"/>
        <cdr:cNvCxnSpPr/>
      </cdr:nvCxnSpPr>
      <cdr:spPr>
        <a:xfrm xmlns:a="http://schemas.openxmlformats.org/drawingml/2006/main" flipV="1">
          <a:off x="5184576" y="1152128"/>
          <a:ext cx="360040" cy="36004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4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0.22881</cdr:x>
      <cdr:y>0.18182</cdr:y>
    </cdr:from>
    <cdr:to>
      <cdr:x>0.24576</cdr:x>
      <cdr:y>0.22727</cdr:y>
    </cdr:to>
    <cdr:cxnSp macro="">
      <cdr:nvCxnSpPr>
        <cdr:cNvPr id="9" name="Gerade Verbindung mit Pfeil 8"/>
        <cdr:cNvCxnSpPr/>
      </cdr:nvCxnSpPr>
      <cdr:spPr>
        <a:xfrm xmlns:a="http://schemas.openxmlformats.org/drawingml/2006/main" flipH="1" flipV="1">
          <a:off x="1944216" y="864096"/>
          <a:ext cx="144016" cy="21602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0.09322</cdr:x>
      <cdr:y>0.68182</cdr:y>
    </cdr:from>
    <cdr:to>
      <cdr:x>0.16102</cdr:x>
      <cdr:y>0.78788</cdr:y>
    </cdr:to>
    <cdr:cxnSp macro="">
      <cdr:nvCxnSpPr>
        <cdr:cNvPr id="11" name="Gerade Verbindung mit Pfeil 10"/>
        <cdr:cNvCxnSpPr/>
      </cdr:nvCxnSpPr>
      <cdr:spPr>
        <a:xfrm xmlns:a="http://schemas.openxmlformats.org/drawingml/2006/main" flipH="1">
          <a:off x="792088" y="3240360"/>
          <a:ext cx="576064" cy="50405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0.674</cdr:x>
      <cdr:y>0.80079</cdr:y>
    </cdr:from>
    <cdr:to>
      <cdr:x>0.87858</cdr:x>
      <cdr:y>0.93435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981798" y="3506111"/>
          <a:ext cx="1512168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de-CH" sz="1600" dirty="0" err="1" smtClean="0">
              <a:latin typeface="+mj-lt"/>
            </a:rPr>
            <a:t>Yearly</a:t>
          </a:r>
          <a:r>
            <a:rPr lang="de-CH" sz="1600" dirty="0" smtClean="0">
              <a:latin typeface="+mj-lt"/>
            </a:rPr>
            <a:t> </a:t>
          </a:r>
          <a:r>
            <a:rPr lang="de-CH" sz="1600" dirty="0" err="1" smtClean="0">
              <a:latin typeface="+mj-lt"/>
            </a:rPr>
            <a:t>amount</a:t>
          </a:r>
          <a:r>
            <a:rPr lang="de-CH" sz="1600" dirty="0" smtClean="0">
              <a:latin typeface="+mj-lt"/>
            </a:rPr>
            <a:t> in CHF </a:t>
          </a:r>
          <a:r>
            <a:rPr lang="de-CH" sz="1600" dirty="0" err="1" smtClean="0">
              <a:latin typeface="+mj-lt"/>
            </a:rPr>
            <a:t>million</a:t>
          </a:r>
          <a:endParaRPr lang="de-CH" sz="1600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9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9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B291-9F2C-4E45-A9FC-512168EBB78F}" type="datetimeFigureOut">
              <a:rPr lang="de-CH" smtClean="0"/>
              <a:t>01.06.2016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6338"/>
            <a:ext cx="2889250" cy="489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286338"/>
            <a:ext cx="2889250" cy="489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324C0-0E0D-4BFB-BBC7-BC44F2CECC6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310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B85A3C-3CCA-4F49-86D0-8490B55869D6}" type="datetimeFigureOut">
              <a:rPr lang="de-DE"/>
              <a:pPr>
                <a:defRPr/>
              </a:pPr>
              <a:t>01.06.2016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5339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285339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FA9D5E-CB5A-412F-8F96-152E0E41F62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7122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A9D5E-CB5A-412F-8F96-152E0E41F62A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7147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392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051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CH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495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CH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7752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6325A-F8AF-49F4-8418-B54690776706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184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CH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170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1700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CH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962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CH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238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CH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8450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="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823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de-DE" sz="12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2048-AF46-4AC4-AA1A-19A941200C3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8880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de-CH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4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_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214414" y="2500307"/>
            <a:ext cx="6286544" cy="1214445"/>
          </a:xfrm>
          <a:prstGeom prst="rect">
            <a:avLst/>
          </a:prstGeom>
        </p:spPr>
        <p:txBody>
          <a:bodyPr/>
          <a:lstStyle>
            <a:lvl1pPr algn="l">
              <a:defRPr sz="52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214414" y="5143512"/>
            <a:ext cx="6286500" cy="7858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185738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 marL="742950" indent="-742950">
              <a:buNone/>
              <a:defRPr sz="2100"/>
            </a:lvl2pPr>
            <a:lvl3pPr marL="742950" indent="-742950"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C05C5A-8358-4049-9262-F893FD3E712D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ex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>
          <a:xfrm>
            <a:off x="1214438" y="6143625"/>
            <a:ext cx="7572375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185738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 marL="0" indent="0">
              <a:buNone/>
              <a:defRPr sz="2100"/>
            </a:lvl2pPr>
            <a:lvl3pPr marL="0" indent="0"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142976" y="6215082"/>
            <a:ext cx="2643206" cy="357218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None/>
              <a:defRPr sz="900" b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AF48E7-00D7-496A-8547-AF8691673963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5" y="1571613"/>
            <a:ext cx="6286544" cy="428627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3"/>
          </p:nvPr>
        </p:nvSpPr>
        <p:spPr>
          <a:xfrm>
            <a:off x="1214438" y="2357438"/>
            <a:ext cx="6286500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DD7716-C4EE-40A6-8ADC-F2D9F1D2E59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3"/>
          </p:nvPr>
        </p:nvSpPr>
        <p:spPr>
          <a:xfrm>
            <a:off x="1214438" y="2428875"/>
            <a:ext cx="7215187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6DB4D0-C365-46C9-AACF-003FB787FFC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 userDrawn="1"/>
        </p:nvGraphicFramePr>
        <p:xfrm>
          <a:off x="1214414" y="2428868"/>
          <a:ext cx="6096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5" y="1571613"/>
            <a:ext cx="6286544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 baseline="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8A10D8-EB76-4399-9CCE-96B1F1E67786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 bwMode="auto">
          <a:xfrm>
            <a:off x="1214438" y="2564904"/>
            <a:ext cx="7318002" cy="1928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/>
              <a:t>Vocational and Professional Education and Training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 smtClean="0"/>
              <a:t>Switzerland</a:t>
            </a:r>
            <a:endParaRPr lang="de-CH" sz="2800" b="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7245994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Funding of </a:t>
            </a:r>
            <a:r>
              <a:rPr lang="en-GB" dirty="0" err="1" smtClean="0">
                <a:latin typeface="Arial" charset="0"/>
                <a:cs typeface="Arial" charset="0"/>
              </a:rPr>
              <a:t>VPET</a:t>
            </a:r>
            <a:r>
              <a:rPr lang="en-GB" dirty="0" smtClean="0">
                <a:latin typeface="Arial" charset="0"/>
                <a:cs typeface="Arial" charset="0"/>
              </a:rPr>
              <a:t> system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332426021"/>
              </p:ext>
            </p:extLst>
          </p:nvPr>
        </p:nvGraphicFramePr>
        <p:xfrm>
          <a:off x="323528" y="1340768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45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8038082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Cost/benefit ratio for Swiss companies offering </a:t>
            </a:r>
            <a:r>
              <a:rPr lang="en-GB" dirty="0" smtClean="0">
                <a:latin typeface="Arial" charset="0"/>
                <a:cs typeface="Arial" charset="0"/>
              </a:rPr>
              <a:t>apprenticeships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11" name="Inhaltsplatzhalt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26135472"/>
              </p:ext>
            </p:extLst>
          </p:nvPr>
        </p:nvGraphicFramePr>
        <p:xfrm>
          <a:off x="1259632" y="2204864"/>
          <a:ext cx="7391400" cy="437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13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462042" cy="714379"/>
          </a:xfrm>
        </p:spPr>
        <p:txBody>
          <a:bodyPr/>
          <a:lstStyle/>
          <a:p>
            <a:r>
              <a:rPr lang="en-GB" dirty="0" smtClean="0"/>
              <a:t>Strengths of Swiss </a:t>
            </a:r>
            <a:r>
              <a:rPr lang="en-GB" dirty="0" err="1" smtClean="0"/>
              <a:t>VPET</a:t>
            </a:r>
            <a:r>
              <a:rPr lang="en-GB" dirty="0" smtClean="0"/>
              <a:t> system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6" name="Picture 2" descr="C:\Users\bbt-bib\AppData\Local\Microsoft\Windows\Temporary Internet Files\Content.IE5\5BX5J94Z\MC90034946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8" y="1124744"/>
            <a:ext cx="8107820" cy="541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43808" y="2289934"/>
            <a:ext cx="525658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ì"/>
            </a:pPr>
            <a:r>
              <a:rPr lang="en-GB" sz="2400" b="1" dirty="0"/>
              <a:t>Public-private partnership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/>
              <a:t>Permeability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/>
              <a:t>Labour </a:t>
            </a:r>
            <a:r>
              <a:rPr lang="en-GB" sz="2400" b="1" dirty="0"/>
              <a:t>market </a:t>
            </a:r>
            <a:r>
              <a:rPr lang="en-GB" sz="2400" b="1" dirty="0" smtClean="0"/>
              <a:t>orientation</a:t>
            </a:r>
            <a:endParaRPr lang="en-GB" sz="2400" b="1" dirty="0" smtClean="0"/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ì"/>
            </a:pPr>
            <a:r>
              <a:rPr lang="en-GB" sz="2400" b="1" dirty="0" smtClean="0"/>
              <a:t>Cost </a:t>
            </a:r>
            <a:r>
              <a:rPr lang="en-GB" sz="2400" b="1" dirty="0" smtClean="0"/>
              <a:t>efficiency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6885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390034" cy="714379"/>
          </a:xfrm>
        </p:spPr>
        <p:txBody>
          <a:bodyPr/>
          <a:lstStyle/>
          <a:p>
            <a:r>
              <a:rPr lang="en-GB" dirty="0" smtClean="0"/>
              <a:t>Effects on macro level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227204534"/>
              </p:ext>
            </p:extLst>
          </p:nvPr>
        </p:nvGraphicFramePr>
        <p:xfrm>
          <a:off x="1524000" y="1397000"/>
          <a:ext cx="60960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llipse 2"/>
          <p:cNvSpPr/>
          <p:nvPr/>
        </p:nvSpPr>
        <p:spPr>
          <a:xfrm>
            <a:off x="249952" y="2204864"/>
            <a:ext cx="1513736" cy="31683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Mix of skills and grades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584406" y="3836726"/>
            <a:ext cx="7804018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pieren 28"/>
          <p:cNvGrpSpPr/>
          <p:nvPr/>
        </p:nvGrpSpPr>
        <p:grpSpPr>
          <a:xfrm>
            <a:off x="899592" y="1838672"/>
            <a:ext cx="7315200" cy="4038600"/>
            <a:chOff x="1295400" y="2387600"/>
            <a:chExt cx="7315200" cy="4038600"/>
          </a:xfrm>
        </p:grpSpPr>
        <p:grpSp>
          <p:nvGrpSpPr>
            <p:cNvPr id="83" name="Gruppieren 29"/>
            <p:cNvGrpSpPr/>
            <p:nvPr/>
          </p:nvGrpSpPr>
          <p:grpSpPr>
            <a:xfrm>
              <a:off x="1295400" y="2387600"/>
              <a:ext cx="7315200" cy="4038600"/>
              <a:chOff x="1295400" y="2387600"/>
              <a:chExt cx="7315200" cy="4038600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1295400" y="2463800"/>
                <a:ext cx="7315200" cy="38862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CH"/>
              </a:p>
            </p:txBody>
          </p:sp>
          <p:sp>
            <p:nvSpPr>
              <p:cNvPr id="96" name="Oval 3"/>
              <p:cNvSpPr>
                <a:spLocks noChangeArrowheads="1"/>
              </p:cNvSpPr>
              <p:nvPr/>
            </p:nvSpPr>
            <p:spPr bwMode="auto">
              <a:xfrm>
                <a:off x="3397250" y="3771900"/>
                <a:ext cx="3111500" cy="1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CH"/>
              </a:p>
            </p:txBody>
          </p:sp>
          <p:sp>
            <p:nvSpPr>
              <p:cNvPr id="97" name="Line 4"/>
              <p:cNvSpPr>
                <a:spLocks noChangeShapeType="1"/>
              </p:cNvSpPr>
              <p:nvPr/>
            </p:nvSpPr>
            <p:spPr bwMode="auto">
              <a:xfrm>
                <a:off x="4953000" y="2387600"/>
                <a:ext cx="0" cy="403860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de-CH"/>
              </a:p>
            </p:txBody>
          </p:sp>
          <p:sp>
            <p:nvSpPr>
              <p:cNvPr id="98" name="Line 5"/>
              <p:cNvSpPr>
                <a:spLocks noChangeShapeType="1"/>
              </p:cNvSpPr>
              <p:nvPr/>
            </p:nvSpPr>
            <p:spPr bwMode="auto">
              <a:xfrm>
                <a:off x="1684338" y="3149600"/>
                <a:ext cx="6537325" cy="251460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CH"/>
              </a:p>
            </p:txBody>
          </p:sp>
          <p:sp>
            <p:nvSpPr>
              <p:cNvPr id="99" name="Line 6"/>
              <p:cNvSpPr>
                <a:spLocks noChangeShapeType="1"/>
              </p:cNvSpPr>
              <p:nvPr/>
            </p:nvSpPr>
            <p:spPr bwMode="auto">
              <a:xfrm flipV="1">
                <a:off x="1684338" y="3149600"/>
                <a:ext cx="6537325" cy="251460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CH"/>
              </a:p>
            </p:txBody>
          </p:sp>
        </p:grpSp>
        <p:sp>
          <p:nvSpPr>
            <p:cNvPr id="84" name="AutoShape 16"/>
            <p:cNvSpPr>
              <a:spLocks noChangeArrowheads="1"/>
            </p:cNvSpPr>
            <p:nvPr/>
          </p:nvSpPr>
          <p:spPr bwMode="auto">
            <a:xfrm rot="2453486" flipV="1">
              <a:off x="4005085" y="3720515"/>
              <a:ext cx="666182" cy="276306"/>
            </a:xfrm>
            <a:prstGeom prst="rightArrow">
              <a:avLst>
                <a:gd name="adj1" fmla="val 50648"/>
                <a:gd name="adj2" fmla="val 86783"/>
              </a:avLst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de-CH"/>
            </a:p>
          </p:txBody>
        </p:sp>
        <p:sp>
          <p:nvSpPr>
            <p:cNvPr id="85" name="AutoShape 16"/>
            <p:cNvSpPr>
              <a:spLocks noChangeArrowheads="1"/>
            </p:cNvSpPr>
            <p:nvPr/>
          </p:nvSpPr>
          <p:spPr bwMode="auto">
            <a:xfrm rot="19146514" flipH="1" flipV="1">
              <a:off x="5229221" y="3720515"/>
              <a:ext cx="666182" cy="276306"/>
            </a:xfrm>
            <a:prstGeom prst="rightArrow">
              <a:avLst>
                <a:gd name="adj1" fmla="val 50648"/>
                <a:gd name="adj2" fmla="val 86783"/>
              </a:avLst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de-CH"/>
            </a:p>
          </p:txBody>
        </p:sp>
        <p:sp>
          <p:nvSpPr>
            <p:cNvPr id="86" name="AutoShape 16"/>
            <p:cNvSpPr>
              <a:spLocks noChangeArrowheads="1"/>
            </p:cNvSpPr>
            <p:nvPr/>
          </p:nvSpPr>
          <p:spPr bwMode="auto">
            <a:xfrm rot="19146514">
              <a:off x="4005086" y="4814023"/>
              <a:ext cx="666182" cy="276306"/>
            </a:xfrm>
            <a:prstGeom prst="rightArrow">
              <a:avLst>
                <a:gd name="adj1" fmla="val 50648"/>
                <a:gd name="adj2" fmla="val 86783"/>
              </a:avLst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de-CH"/>
            </a:p>
          </p:txBody>
        </p:sp>
        <p:sp>
          <p:nvSpPr>
            <p:cNvPr id="87" name="AutoShape 16"/>
            <p:cNvSpPr>
              <a:spLocks noChangeArrowheads="1"/>
            </p:cNvSpPr>
            <p:nvPr/>
          </p:nvSpPr>
          <p:spPr bwMode="auto">
            <a:xfrm rot="2453486" flipH="1">
              <a:off x="5229222" y="4814022"/>
              <a:ext cx="666182" cy="276306"/>
            </a:xfrm>
            <a:prstGeom prst="rightArrow">
              <a:avLst>
                <a:gd name="adj1" fmla="val 50648"/>
                <a:gd name="adj2" fmla="val 86783"/>
              </a:avLst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de-CH"/>
            </a:p>
          </p:txBody>
        </p:sp>
        <p:sp>
          <p:nvSpPr>
            <p:cNvPr id="88" name="AutoShape 16"/>
            <p:cNvSpPr>
              <a:spLocks noChangeArrowheads="1"/>
            </p:cNvSpPr>
            <p:nvPr/>
          </p:nvSpPr>
          <p:spPr bwMode="auto">
            <a:xfrm rot="10800000">
              <a:off x="6125203" y="4277472"/>
              <a:ext cx="711093" cy="258855"/>
            </a:xfrm>
            <a:prstGeom prst="rightArrow">
              <a:avLst>
                <a:gd name="adj1" fmla="val 50648"/>
                <a:gd name="adj2" fmla="val 86783"/>
              </a:avLst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de-CH"/>
            </a:p>
          </p:txBody>
        </p:sp>
        <p:sp>
          <p:nvSpPr>
            <p:cNvPr id="89" name="AutoShape 16"/>
            <p:cNvSpPr>
              <a:spLocks noChangeArrowheads="1"/>
            </p:cNvSpPr>
            <p:nvPr/>
          </p:nvSpPr>
          <p:spPr bwMode="auto">
            <a:xfrm rot="10800000" flipH="1">
              <a:off x="3068819" y="4276678"/>
              <a:ext cx="711093" cy="258855"/>
            </a:xfrm>
            <a:prstGeom prst="rightArrow">
              <a:avLst>
                <a:gd name="adj1" fmla="val 50648"/>
                <a:gd name="adj2" fmla="val 86783"/>
              </a:avLst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endParaRPr lang="de-CH"/>
            </a:p>
          </p:txBody>
        </p:sp>
        <p:sp>
          <p:nvSpPr>
            <p:cNvPr id="90" name="Rectangle 11"/>
            <p:cNvSpPr>
              <a:spLocks noChangeArrowheads="1"/>
            </p:cNvSpPr>
            <p:nvPr/>
          </p:nvSpPr>
          <p:spPr bwMode="auto">
            <a:xfrm>
              <a:off x="2915816" y="2875002"/>
              <a:ext cx="177165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330200">
                <a:lnSpc>
                  <a:spcPct val="100000"/>
                </a:lnSpc>
                <a:tabLst>
                  <a:tab pos="8521700" algn="r"/>
                </a:tabLst>
              </a:pPr>
              <a:r>
                <a:rPr lang="de-DE" b="1" dirty="0" err="1" smtClean="0"/>
                <a:t>Demographic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changes</a:t>
              </a:r>
              <a:endParaRPr lang="de-DE" b="1" dirty="0"/>
            </a:p>
          </p:txBody>
        </p:sp>
        <p:sp>
          <p:nvSpPr>
            <p:cNvPr id="91" name="Rectangle 12"/>
            <p:cNvSpPr>
              <a:spLocks noChangeArrowheads="1"/>
            </p:cNvSpPr>
            <p:nvPr/>
          </p:nvSpPr>
          <p:spPr bwMode="auto">
            <a:xfrm>
              <a:off x="5111824" y="2875003"/>
              <a:ext cx="2088232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330200">
                <a:lnSpc>
                  <a:spcPct val="100000"/>
                </a:lnSpc>
                <a:tabLst>
                  <a:tab pos="8521700" algn="r"/>
                </a:tabLst>
              </a:pPr>
              <a:r>
                <a:rPr lang="de-DE" b="1" dirty="0" smtClean="0"/>
                <a:t>Demand </a:t>
              </a:r>
              <a:r>
                <a:rPr lang="de-DE" b="1" dirty="0" err="1" smtClean="0"/>
                <a:t>for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qualified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workers</a:t>
              </a:r>
              <a:endParaRPr lang="de-DE" b="0" dirty="0"/>
            </a:p>
          </p:txBody>
        </p:sp>
        <p:sp>
          <p:nvSpPr>
            <p:cNvPr id="92" name="Rectangle 13"/>
            <p:cNvSpPr>
              <a:spLocks noChangeArrowheads="1"/>
            </p:cNvSpPr>
            <p:nvPr/>
          </p:nvSpPr>
          <p:spPr bwMode="auto">
            <a:xfrm>
              <a:off x="2902239" y="5289870"/>
              <a:ext cx="1979984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330200">
                <a:lnSpc>
                  <a:spcPct val="100000"/>
                </a:lnSpc>
                <a:tabLst>
                  <a:tab pos="8521700" algn="r"/>
                </a:tabLst>
              </a:pPr>
              <a:r>
                <a:rPr lang="de-DE" b="1" dirty="0" err="1" smtClean="0"/>
                <a:t>Changes</a:t>
              </a:r>
              <a:r>
                <a:rPr lang="de-DE" b="1" dirty="0" smtClean="0"/>
                <a:t> in </a:t>
              </a:r>
              <a:r>
                <a:rPr lang="de-DE" b="1" dirty="0" err="1" smtClean="0"/>
                <a:t>society</a:t>
              </a:r>
              <a:endParaRPr lang="de-DE" b="1" dirty="0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auto">
            <a:xfrm>
              <a:off x="6768008" y="3847043"/>
              <a:ext cx="1771650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de-CH" b="1" dirty="0" err="1" smtClean="0"/>
                <a:t>Rising</a:t>
              </a:r>
              <a:r>
                <a:rPr lang="de-CH" b="1" dirty="0" smtClean="0"/>
                <a:t> </a:t>
              </a:r>
              <a:r>
                <a:rPr lang="de-CH" b="1" dirty="0" err="1" smtClean="0"/>
                <a:t>expectations</a:t>
              </a:r>
              <a:r>
                <a:rPr lang="de-CH" b="1" dirty="0" smtClean="0"/>
                <a:t> </a:t>
              </a:r>
              <a:r>
                <a:rPr lang="de-CH" b="1" dirty="0" err="1" smtClean="0"/>
                <a:t>and</a:t>
              </a:r>
              <a:r>
                <a:rPr lang="de-CH" b="1" dirty="0" smtClean="0"/>
                <a:t> </a:t>
              </a:r>
              <a:r>
                <a:rPr lang="de-CH" b="1" dirty="0" err="1" smtClean="0"/>
                <a:t>specifications</a:t>
              </a:r>
              <a:endParaRPr lang="de-CH" b="1" dirty="0"/>
            </a:p>
          </p:txBody>
        </p:sp>
        <p:sp>
          <p:nvSpPr>
            <p:cNvPr id="94" name="Rectangle 14"/>
            <p:cNvSpPr>
              <a:spLocks noChangeArrowheads="1"/>
            </p:cNvSpPr>
            <p:nvPr/>
          </p:nvSpPr>
          <p:spPr bwMode="auto">
            <a:xfrm>
              <a:off x="1439416" y="3990514"/>
              <a:ext cx="172819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330200">
                <a:lnSpc>
                  <a:spcPct val="100000"/>
                </a:lnSpc>
                <a:tabLst>
                  <a:tab pos="8521700" algn="r"/>
                </a:tabLst>
              </a:pPr>
              <a:r>
                <a:rPr lang="de-DE" b="1" dirty="0" err="1" smtClean="0"/>
                <a:t>Internationali-zation</a:t>
              </a:r>
              <a:r>
                <a:rPr lang="de-DE" b="1" dirty="0" smtClean="0"/>
                <a:t> &amp; </a:t>
              </a:r>
              <a:r>
                <a:rPr lang="de-DE" b="1" dirty="0" err="1" smtClean="0"/>
                <a:t>mobility</a:t>
              </a:r>
              <a:endParaRPr lang="de-DE" b="0" dirty="0"/>
            </a:p>
          </p:txBody>
        </p:sp>
      </p:grpSp>
      <p:sp>
        <p:nvSpPr>
          <p:cNvPr id="10242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62865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Challenges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3783F0-7DD4-4153-95ED-4B6EF4B77EDB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4486415" y="1789178"/>
            <a:ext cx="0" cy="4095095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3371319" y="3550195"/>
            <a:ext cx="235806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330200">
              <a:lnSpc>
                <a:spcPct val="100000"/>
              </a:lnSpc>
              <a:tabLst>
                <a:tab pos="8521700" algn="r"/>
              </a:tabLst>
            </a:pPr>
            <a:r>
              <a:rPr lang="en-GB" sz="2000" b="1" dirty="0" err="1" smtClean="0"/>
              <a:t>VPET</a:t>
            </a:r>
            <a:r>
              <a:rPr lang="en-GB" sz="2000" b="1" dirty="0" smtClean="0"/>
              <a:t> in Switzerland</a:t>
            </a:r>
            <a:endParaRPr lang="en-GB" sz="2000" b="1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572000" y="4725144"/>
            <a:ext cx="235806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330200">
              <a:lnSpc>
                <a:spcPct val="100000"/>
              </a:lnSpc>
              <a:tabLst>
                <a:tab pos="8521700" algn="r"/>
              </a:tabLst>
            </a:pPr>
            <a:r>
              <a:rPr lang="en-GB" b="1" dirty="0" smtClean="0"/>
              <a:t>Structural change </a:t>
            </a:r>
          </a:p>
          <a:p>
            <a:pPr algn="ctr" defTabSz="330200">
              <a:lnSpc>
                <a:spcPct val="100000"/>
              </a:lnSpc>
              <a:tabLst>
                <a:tab pos="8521700" algn="r"/>
              </a:tabLst>
            </a:pPr>
            <a:r>
              <a:rPr lang="en-GB" b="1" dirty="0" smtClean="0"/>
              <a:t>of the economy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170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bbt-bib\AppData\Local\Microsoft\Windows\Temporary Internet Files\Content.IE5\5BX5J94Z\MC90034946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8" y="1124744"/>
            <a:ext cx="8107820" cy="541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7606034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Switzerland at a glance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55776" y="1953701"/>
            <a:ext cx="554461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 2" panose="05020102010507070707" pitchFamily="18" charset="2"/>
              <a:buChar char=""/>
            </a:pPr>
            <a:r>
              <a:rPr lang="en-GB" sz="1600" b="1" dirty="0" smtClean="0"/>
              <a:t>Population &gt; 8’000’000 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 2" panose="05020102010507070707" pitchFamily="18" charset="2"/>
              <a:buChar char=""/>
            </a:pPr>
            <a:r>
              <a:rPr lang="en-GB" sz="1600" b="1" dirty="0" smtClean="0"/>
              <a:t>Politics:</a:t>
            </a:r>
          </a:p>
          <a:p>
            <a:pPr marL="814388" lvl="1" indent="-357188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 2" panose="05020102010507070707" pitchFamily="18" charset="2"/>
              <a:buChar char=""/>
            </a:pPr>
            <a:r>
              <a:rPr lang="en-GB" sz="1600" dirty="0" smtClean="0"/>
              <a:t>1 Confederation - 26 Cantons – 2396 communes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 2" panose="05020102010507070707" pitchFamily="18" charset="2"/>
              <a:buChar char=""/>
            </a:pPr>
            <a:r>
              <a:rPr lang="en-GB" sz="1600" b="1" dirty="0" smtClean="0"/>
              <a:t>Economics: </a:t>
            </a:r>
          </a:p>
          <a:p>
            <a:pPr marL="814388" lvl="1" indent="-357188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 2" panose="05020102010507070707" pitchFamily="18" charset="2"/>
              <a:buChar char=""/>
            </a:pPr>
            <a:r>
              <a:rPr lang="en-GB" sz="1600" dirty="0" smtClean="0"/>
              <a:t>Primary Sector 1.2%, Secondary Sector 26.8%, Tertiary Sector 72% (GDP)</a:t>
            </a:r>
          </a:p>
          <a:p>
            <a:pPr marL="357188" indent="-357188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 2" panose="05020102010507070707" pitchFamily="18" charset="2"/>
              <a:buChar char=""/>
            </a:pPr>
            <a:r>
              <a:rPr lang="en-GB" sz="1600" b="1" dirty="0" smtClean="0"/>
              <a:t>Linguistics and Culture: </a:t>
            </a:r>
          </a:p>
          <a:p>
            <a:pPr marL="814388" lvl="1" indent="-357188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 2" panose="05020102010507070707" pitchFamily="18" charset="2"/>
              <a:buChar char=""/>
            </a:pPr>
            <a:r>
              <a:rPr lang="en-GB" sz="1600" dirty="0" smtClean="0"/>
              <a:t>4 National languages (German: 63%, French: 21%, Italian: 7%, Romansh: 1%, Other: 8%)</a:t>
            </a:r>
          </a:p>
          <a:p>
            <a:pPr marL="814388" lvl="1" indent="-357188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 2" panose="05020102010507070707" pitchFamily="18" charset="2"/>
              <a:buChar char=""/>
            </a:pPr>
            <a:endParaRPr lang="en-GB" sz="1600" dirty="0" smtClean="0"/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588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bbt-bib\AppData\Local\Microsoft\Windows\Temporary Internet Files\Content.IE5\5BX5J94Z\MC90034946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8" y="1124744"/>
            <a:ext cx="8107820" cy="541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7606034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err="1" smtClean="0">
                <a:latin typeface="Arial" charset="0"/>
                <a:cs typeface="Arial" charset="0"/>
              </a:rPr>
              <a:t>VPET</a:t>
            </a:r>
            <a:r>
              <a:rPr lang="en-GB" dirty="0" smtClean="0">
                <a:latin typeface="Arial" charset="0"/>
                <a:cs typeface="Arial" charset="0"/>
              </a:rPr>
              <a:t>: 1 mission – 3 partners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326729" y="2420888"/>
            <a:ext cx="4981575" cy="23955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GB" dirty="0">
              <a:solidFill>
                <a:schemeClr val="folHlink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3568" y="2780928"/>
            <a:ext cx="3096344" cy="12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Confederation</a:t>
            </a: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Strategic management and development  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88024" y="2132856"/>
            <a:ext cx="3096344" cy="1296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Cantons </a:t>
            </a:r>
          </a:p>
          <a:p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Implementation and Supervision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707904" y="4581128"/>
            <a:ext cx="3096344" cy="129614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Private sector</a:t>
            </a:r>
          </a:p>
          <a:p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Training content and apprenticeship positions 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de-CH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7245994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dirty="0" smtClean="0">
                <a:latin typeface="Arial" charset="0"/>
                <a:cs typeface="Arial" charset="0"/>
              </a:rPr>
              <a:t>Swiss </a:t>
            </a:r>
            <a:r>
              <a:rPr lang="de-CH" dirty="0" err="1" smtClean="0">
                <a:latin typeface="Arial" charset="0"/>
                <a:cs typeface="Arial" charset="0"/>
              </a:rPr>
              <a:t>education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>
                <a:latin typeface="Arial" charset="0"/>
                <a:cs typeface="Arial" charset="0"/>
              </a:rPr>
              <a:t>s</a:t>
            </a:r>
            <a:r>
              <a:rPr lang="de-CH" dirty="0" err="1" smtClean="0">
                <a:latin typeface="Arial" charset="0"/>
                <a:cs typeface="Arial" charset="0"/>
              </a:rPr>
              <a:t>ystem</a:t>
            </a:r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045747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77" y="1214438"/>
            <a:ext cx="8406903" cy="52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77" y="1214438"/>
            <a:ext cx="8406903" cy="5260543"/>
          </a:xfrm>
          <a:prstGeom prst="rect">
            <a:avLst/>
          </a:prstGeom>
        </p:spPr>
      </p:pic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de-CH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7245994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dirty="0" smtClean="0">
                <a:latin typeface="Arial" charset="0"/>
                <a:cs typeface="Arial" charset="0"/>
              </a:rPr>
              <a:t>Swiss </a:t>
            </a:r>
            <a:r>
              <a:rPr lang="de-CH" dirty="0" err="1" smtClean="0">
                <a:latin typeface="Arial" charset="0"/>
                <a:cs typeface="Arial" charset="0"/>
              </a:rPr>
              <a:t>education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>
                <a:latin typeface="Arial" charset="0"/>
                <a:cs typeface="Arial" charset="0"/>
              </a:rPr>
              <a:t>s</a:t>
            </a:r>
            <a:r>
              <a:rPr lang="de-CH" dirty="0" err="1" smtClean="0">
                <a:latin typeface="Arial" charset="0"/>
                <a:cs typeface="Arial" charset="0"/>
              </a:rPr>
              <a:t>ystem</a:t>
            </a:r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045747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 </a:t>
            </a:r>
          </a:p>
        </p:txBody>
      </p:sp>
      <p:sp>
        <p:nvSpPr>
          <p:cNvPr id="12" name="Textfeld 1"/>
          <p:cNvSpPr txBox="1"/>
          <p:nvPr/>
        </p:nvSpPr>
        <p:spPr>
          <a:xfrm>
            <a:off x="1115616" y="2045747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 </a:t>
            </a:r>
          </a:p>
        </p:txBody>
      </p:sp>
      <p:sp>
        <p:nvSpPr>
          <p:cNvPr id="13" name="Textfeld 1"/>
          <p:cNvSpPr txBox="1"/>
          <p:nvPr/>
        </p:nvSpPr>
        <p:spPr>
          <a:xfrm>
            <a:off x="1248176" y="2045747"/>
            <a:ext cx="530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 </a:t>
            </a:r>
          </a:p>
        </p:txBody>
      </p:sp>
      <p:sp>
        <p:nvSpPr>
          <p:cNvPr id="14" name="Textfeld 1"/>
          <p:cNvSpPr txBox="1"/>
          <p:nvPr/>
        </p:nvSpPr>
        <p:spPr>
          <a:xfrm>
            <a:off x="1248176" y="2045747"/>
            <a:ext cx="530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5" name="Rechteck 2"/>
          <p:cNvSpPr/>
          <p:nvPr/>
        </p:nvSpPr>
        <p:spPr>
          <a:xfrm>
            <a:off x="647564" y="3933056"/>
            <a:ext cx="4356484" cy="1944216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</a:t>
            </a: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(VET)</a:t>
            </a:r>
          </a:p>
        </p:txBody>
      </p:sp>
      <p:sp>
        <p:nvSpPr>
          <p:cNvPr id="16" name="Rechteck 7"/>
          <p:cNvSpPr/>
          <p:nvPr/>
        </p:nvSpPr>
        <p:spPr>
          <a:xfrm>
            <a:off x="647564" y="1268760"/>
            <a:ext cx="2916324" cy="1640562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de-CH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PE)</a:t>
            </a:r>
            <a:endParaRPr lang="de-CH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8"/>
          <p:cNvSpPr/>
          <p:nvPr/>
        </p:nvSpPr>
        <p:spPr>
          <a:xfrm>
            <a:off x="5148063" y="3933056"/>
            <a:ext cx="2880321" cy="1944216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e-CH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de-CH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9"/>
          <p:cNvSpPr/>
          <p:nvPr/>
        </p:nvSpPr>
        <p:spPr>
          <a:xfrm>
            <a:off x="3624440" y="1268760"/>
            <a:ext cx="4403943" cy="164056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CH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CH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de-CH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90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77" y="1214438"/>
            <a:ext cx="8406903" cy="5260543"/>
          </a:xfrm>
          <a:prstGeom prst="rect">
            <a:avLst/>
          </a:prstGeom>
        </p:spPr>
      </p:pic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de-CH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CH" smtClean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7245994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dirty="0" err="1">
                <a:latin typeface="Arial" charset="0"/>
                <a:cs typeface="Arial" charset="0"/>
              </a:rPr>
              <a:t>Permeability</a:t>
            </a:r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15616" y="2152893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 </a:t>
            </a:r>
          </a:p>
        </p:txBody>
      </p:sp>
      <p:sp>
        <p:nvSpPr>
          <p:cNvPr id="6" name="Textfeld 1"/>
          <p:cNvSpPr txBox="1"/>
          <p:nvPr/>
        </p:nvSpPr>
        <p:spPr>
          <a:xfrm>
            <a:off x="1115616" y="2152893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 </a:t>
            </a:r>
          </a:p>
        </p:txBody>
      </p:sp>
      <p:sp>
        <p:nvSpPr>
          <p:cNvPr id="9" name="Rechteck 2"/>
          <p:cNvSpPr/>
          <p:nvPr/>
        </p:nvSpPr>
        <p:spPr>
          <a:xfrm>
            <a:off x="3635895" y="3914930"/>
            <a:ext cx="1383779" cy="448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1" name="Gerade Verbindung mit Pfeil 8"/>
          <p:cNvCxnSpPr/>
          <p:nvPr/>
        </p:nvCxnSpPr>
        <p:spPr>
          <a:xfrm flipH="1" flipV="1">
            <a:off x="4100044" y="2890800"/>
            <a:ext cx="12275" cy="10440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3"/>
          <p:cNvSpPr/>
          <p:nvPr/>
        </p:nvSpPr>
        <p:spPr>
          <a:xfrm>
            <a:off x="6588224" y="1515186"/>
            <a:ext cx="1386413" cy="136234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4"/>
          <p:cNvSpPr/>
          <p:nvPr/>
        </p:nvSpPr>
        <p:spPr>
          <a:xfrm>
            <a:off x="3638549" y="1688832"/>
            <a:ext cx="1381125" cy="1188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4" name="Gerade Verbindung mit Pfeil 18"/>
          <p:cNvCxnSpPr/>
          <p:nvPr/>
        </p:nvCxnSpPr>
        <p:spPr>
          <a:xfrm flipV="1">
            <a:off x="7621200" y="2890800"/>
            <a:ext cx="547" cy="742974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9"/>
          <p:cNvCxnSpPr/>
          <p:nvPr/>
        </p:nvCxnSpPr>
        <p:spPr>
          <a:xfrm>
            <a:off x="4100044" y="3633774"/>
            <a:ext cx="3553900" cy="11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1"/>
          <p:cNvCxnSpPr/>
          <p:nvPr/>
        </p:nvCxnSpPr>
        <p:spPr>
          <a:xfrm>
            <a:off x="4113266" y="3612566"/>
            <a:ext cx="0" cy="324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28"/>
          <p:cNvSpPr/>
          <p:nvPr/>
        </p:nvSpPr>
        <p:spPr>
          <a:xfrm>
            <a:off x="6624638" y="3908067"/>
            <a:ext cx="1350000" cy="16443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8" name="Gerade Verbindung mit Pfeil 29"/>
          <p:cNvCxnSpPr/>
          <p:nvPr/>
        </p:nvCxnSpPr>
        <p:spPr>
          <a:xfrm flipV="1">
            <a:off x="4514240" y="2890800"/>
            <a:ext cx="275" cy="316800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1"/>
          <p:cNvCxnSpPr/>
          <p:nvPr/>
        </p:nvCxnSpPr>
        <p:spPr>
          <a:xfrm>
            <a:off x="4501414" y="3168000"/>
            <a:ext cx="2734882" cy="1275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6"/>
          <p:cNvCxnSpPr/>
          <p:nvPr/>
        </p:nvCxnSpPr>
        <p:spPr>
          <a:xfrm flipH="1">
            <a:off x="7200000" y="3168000"/>
            <a:ext cx="3658" cy="7200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57"/>
          <p:cNvSpPr/>
          <p:nvPr/>
        </p:nvSpPr>
        <p:spPr>
          <a:xfrm>
            <a:off x="5472264" y="3429000"/>
            <a:ext cx="1476000" cy="3414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>
                <a:solidFill>
                  <a:schemeClr val="tx1"/>
                </a:solidFill>
                <a:latin typeface="+mj-lt"/>
              </a:rPr>
              <a:t>Aptitude</a:t>
            </a:r>
            <a:r>
              <a:rPr lang="de-CH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CH" sz="1600" dirty="0" err="1" smtClean="0">
                <a:solidFill>
                  <a:schemeClr val="tx1"/>
                </a:solidFill>
                <a:latin typeface="+mj-lt"/>
              </a:rPr>
              <a:t>test</a:t>
            </a:r>
            <a:r>
              <a:rPr lang="de-CH" sz="1600" dirty="0" smtClean="0">
                <a:solidFill>
                  <a:schemeClr val="tx1"/>
                </a:solidFill>
                <a:latin typeface="+mj-lt"/>
              </a:rPr>
              <a:t> </a:t>
            </a:r>
            <a:endParaRPr lang="de-CH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hteck 58"/>
          <p:cNvSpPr/>
          <p:nvPr/>
        </p:nvSpPr>
        <p:spPr>
          <a:xfrm>
            <a:off x="5472264" y="2996952"/>
            <a:ext cx="1476000" cy="34145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>
                <a:solidFill>
                  <a:schemeClr val="tx1"/>
                </a:solidFill>
                <a:latin typeface="+mj-lt"/>
              </a:rPr>
              <a:t>Internship</a:t>
            </a:r>
            <a:endParaRPr lang="de-CH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60047" y="4371604"/>
            <a:ext cx="2859627" cy="11807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/>
          <p:cNvSpPr/>
          <p:nvPr/>
        </p:nvSpPr>
        <p:spPr>
          <a:xfrm>
            <a:off x="683567" y="1688832"/>
            <a:ext cx="1365977" cy="1188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9"/>
          <p:cNvSpPr/>
          <p:nvPr/>
        </p:nvSpPr>
        <p:spPr>
          <a:xfrm>
            <a:off x="2160047" y="1688832"/>
            <a:ext cx="1368000" cy="1188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Connecteur droit avec flèche 4"/>
          <p:cNvCxnSpPr/>
          <p:nvPr/>
        </p:nvCxnSpPr>
        <p:spPr>
          <a:xfrm flipV="1">
            <a:off x="2555776" y="2889104"/>
            <a:ext cx="0" cy="14760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4"/>
          <p:cNvCxnSpPr/>
          <p:nvPr/>
        </p:nvCxnSpPr>
        <p:spPr>
          <a:xfrm flipV="1">
            <a:off x="1331640" y="2890799"/>
            <a:ext cx="1" cy="15480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19"/>
          <p:cNvCxnSpPr/>
          <p:nvPr/>
        </p:nvCxnSpPr>
        <p:spPr>
          <a:xfrm flipV="1">
            <a:off x="1295728" y="4407452"/>
            <a:ext cx="864000" cy="52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7" grpId="0" animBg="1"/>
      <p:bldP spid="1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liennummernplatzhalter 4"/>
          <p:cNvSpPr>
            <a:spLocks noGrp="1"/>
          </p:cNvSpPr>
          <p:nvPr>
            <p:ph type="sldNum" sz="quarter" idx="13"/>
          </p:nvPr>
        </p:nvSpPr>
        <p:spPr bwMode="auto">
          <a:xfrm>
            <a:off x="6625894" y="6125636"/>
            <a:ext cx="22336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B6DFE5-CCB8-4F0B-90F2-3A4C2780E7B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6885954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Dual-Track approach to </a:t>
            </a:r>
            <a:br>
              <a:rPr lang="en-GB" dirty="0" smtClean="0"/>
            </a:br>
            <a:r>
              <a:rPr lang="en-GB" dirty="0" smtClean="0"/>
              <a:t>vocational education and training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66850"/>
            <a:ext cx="973931" cy="147026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72832"/>
            <a:ext cx="976549" cy="146428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77437"/>
            <a:ext cx="973118" cy="1459675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01" y="2963257"/>
            <a:ext cx="1728227" cy="147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07704" y="4572417"/>
            <a:ext cx="1817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Practice</a:t>
            </a:r>
            <a:endParaRPr lang="en-GB" sz="32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796136" y="4572417"/>
            <a:ext cx="1817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Theory</a:t>
            </a:r>
            <a:endParaRPr lang="en-GB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151620" y="5233263"/>
            <a:ext cx="33483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/>
              <a:t>In-company </a:t>
            </a:r>
          </a:p>
          <a:p>
            <a:pPr algn="ctr"/>
            <a:r>
              <a:rPr lang="en-GB" sz="2300" b="1" dirty="0" smtClean="0"/>
              <a:t>training</a:t>
            </a:r>
          </a:p>
          <a:p>
            <a:pPr algn="ctr"/>
            <a:r>
              <a:rPr lang="en-GB" sz="2300" b="1" dirty="0" smtClean="0"/>
              <a:t>(3-4 days per week</a:t>
            </a:r>
            <a:r>
              <a:rPr lang="en-GB" sz="2300" b="1" dirty="0" smtClean="0"/>
              <a:t>)</a:t>
            </a:r>
            <a:endParaRPr lang="en-GB" sz="2300" b="1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4608004" y="5233263"/>
            <a:ext cx="39964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/>
              <a:t>Classroom instructions at VET-School </a:t>
            </a:r>
            <a:br>
              <a:rPr lang="en-GB" sz="2300" b="1" dirty="0" smtClean="0"/>
            </a:br>
            <a:r>
              <a:rPr lang="en-GB" sz="2300" b="1" dirty="0" smtClean="0"/>
              <a:t>(1-2 days per week) </a:t>
            </a:r>
          </a:p>
        </p:txBody>
      </p:sp>
      <p:sp>
        <p:nvSpPr>
          <p:cNvPr id="4" name="Rechteck 3"/>
          <p:cNvSpPr/>
          <p:nvPr/>
        </p:nvSpPr>
        <p:spPr>
          <a:xfrm>
            <a:off x="827584" y="1628800"/>
            <a:ext cx="7560840" cy="1152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2-year Federal VET Certificate</a:t>
            </a:r>
          </a:p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3-year or 4-year Federal VET Diploma</a:t>
            </a:r>
          </a:p>
          <a:p>
            <a:pPr algn="ctr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Vocational Baccalaureate (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FVB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627784" y="5574604"/>
            <a:ext cx="3960440" cy="1238772"/>
          </a:xfrm>
          <a:prstGeom prst="rect">
            <a:avLst/>
          </a:prstGeom>
          <a:solidFill>
            <a:srgbClr val="FF5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04248" y="3068959"/>
            <a:ext cx="2004492" cy="3154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6560" y="3068959"/>
            <a:ext cx="2005200" cy="3154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Ellipse 5"/>
          <p:cNvSpPr/>
          <p:nvPr/>
        </p:nvSpPr>
        <p:spPr>
          <a:xfrm>
            <a:off x="3456136" y="1124744"/>
            <a:ext cx="2340000" cy="2340000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ym typeface="Wingdings" panose="05000000000000000000" pitchFamily="2" charset="2"/>
              </a:rPr>
              <a:t>Apprenticeship market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3599939" y="1916832"/>
            <a:ext cx="198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Apprentice-ship market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27584" y="1269040"/>
            <a:ext cx="1980000" cy="1980000"/>
            <a:chOff x="1758795" y="243067"/>
            <a:chExt cx="2055813" cy="2160232"/>
          </a:xfrm>
        </p:grpSpPr>
        <p:sp>
          <p:nvSpPr>
            <p:cNvPr id="8" name="Ellipse 7"/>
            <p:cNvSpPr/>
            <p:nvPr/>
          </p:nvSpPr>
          <p:spPr>
            <a:xfrm>
              <a:off x="1758795" y="243067"/>
              <a:ext cx="2055813" cy="216023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4"/>
            <p:cNvSpPr/>
            <p:nvPr/>
          </p:nvSpPr>
          <p:spPr>
            <a:xfrm>
              <a:off x="1758795" y="500237"/>
              <a:ext cx="2055813" cy="1527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Companies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Supply</a:t>
              </a:r>
              <a:endParaRPr lang="en-GB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408424" y="1268760"/>
            <a:ext cx="1980000" cy="1980000"/>
            <a:chOff x="1758795" y="243067"/>
            <a:chExt cx="2055813" cy="2160232"/>
          </a:xfrm>
        </p:grpSpPr>
        <p:sp>
          <p:nvSpPr>
            <p:cNvPr id="15" name="Ellipse 14"/>
            <p:cNvSpPr/>
            <p:nvPr/>
          </p:nvSpPr>
          <p:spPr>
            <a:xfrm>
              <a:off x="1758795" y="243067"/>
              <a:ext cx="2055813" cy="2160232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1758795" y="559426"/>
              <a:ext cx="2055813" cy="1527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Youth</a:t>
              </a:r>
              <a:endParaRPr lang="en-GB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Demand</a:t>
              </a:r>
              <a:endParaRPr lang="en-GB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Flèche droite 18"/>
          <p:cNvSpPr/>
          <p:nvPr/>
        </p:nvSpPr>
        <p:spPr>
          <a:xfrm rot="10800000">
            <a:off x="5868144" y="2077533"/>
            <a:ext cx="468371" cy="41536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lèche droite 19"/>
          <p:cNvSpPr/>
          <p:nvPr/>
        </p:nvSpPr>
        <p:spPr>
          <a:xfrm>
            <a:off x="2879864" y="2078896"/>
            <a:ext cx="468000" cy="4140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lèche droite 20"/>
          <p:cNvSpPr/>
          <p:nvPr/>
        </p:nvSpPr>
        <p:spPr>
          <a:xfrm rot="16200000">
            <a:off x="4347024" y="3528008"/>
            <a:ext cx="468000" cy="414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6804248" y="3429000"/>
            <a:ext cx="20044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/>
            <a:endParaRPr lang="en-GB" sz="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Work experience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Nationally recognised degree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Very good job prospects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Opportunities for a professional career 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chemeClr val="bg1"/>
              </a:solidFill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chemeClr val="bg1"/>
              </a:solidFill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15982" y="3436545"/>
            <a:ext cx="18517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for qualified workers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Future-oriented investment / social responsibility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Favourable for the Image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advantages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600112" y="4005064"/>
            <a:ext cx="1980000" cy="1980000"/>
            <a:chOff x="1758795" y="243067"/>
            <a:chExt cx="2055813" cy="2160232"/>
          </a:xfrm>
        </p:grpSpPr>
        <p:sp>
          <p:nvSpPr>
            <p:cNvPr id="12" name="Ellipse 11"/>
            <p:cNvSpPr/>
            <p:nvPr/>
          </p:nvSpPr>
          <p:spPr>
            <a:xfrm>
              <a:off x="1758795" y="243067"/>
              <a:ext cx="2055813" cy="216023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lipse 4"/>
            <p:cNvSpPr/>
            <p:nvPr/>
          </p:nvSpPr>
          <p:spPr>
            <a:xfrm>
              <a:off x="1758795" y="673664"/>
              <a:ext cx="2055813" cy="1281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  <a:endParaRPr lang="en-GB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2771800" y="5946085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Economic competitiveness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Labour market adequacy of </a:t>
            </a:r>
            <a:r>
              <a:rPr lang="en-GB" sz="1600" dirty="0" err="1" smtClean="0">
                <a:solidFill>
                  <a:schemeClr val="bg1"/>
                </a:solidFill>
              </a:rPr>
              <a:t>VPET</a:t>
            </a:r>
            <a:endParaRPr lang="en-GB" sz="1600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1"/>
                </a:solidFill>
              </a:rPr>
              <a:t>Low youth unemployment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750074" cy="714379"/>
          </a:xfrm>
        </p:spPr>
        <p:txBody>
          <a:bodyPr/>
          <a:lstStyle/>
          <a:p>
            <a:r>
              <a:rPr lang="en-GB" dirty="0" smtClean="0"/>
              <a:t>Labour market oriented </a:t>
            </a:r>
            <a:r>
              <a:rPr lang="en-GB" dirty="0" err="1" smtClean="0"/>
              <a:t>VPET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/>
              <a:t>High employability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42976" y="6215082"/>
            <a:ext cx="6813400" cy="357218"/>
          </a:xfrm>
        </p:spPr>
        <p:txBody>
          <a:bodyPr/>
          <a:lstStyle/>
          <a:p>
            <a:r>
              <a:rPr lang="en-GB" dirty="0" smtClean="0"/>
              <a:t>Source: Swiss Federal Statistical Office (</a:t>
            </a:r>
            <a:r>
              <a:rPr lang="en-GB" dirty="0" err="1" smtClean="0"/>
              <a:t>FSO</a:t>
            </a:r>
            <a:r>
              <a:rPr lang="en-GB" dirty="0" smtClean="0"/>
              <a:t>) / Swiss Labour Force Survey (</a:t>
            </a:r>
            <a:r>
              <a:rPr lang="en-GB" dirty="0" err="1" smtClean="0"/>
              <a:t>SLFS</a:t>
            </a:r>
            <a:r>
              <a:rPr lang="en-GB" dirty="0" smtClean="0"/>
              <a:t>); </a:t>
            </a:r>
          </a:p>
          <a:p>
            <a:r>
              <a:rPr lang="en-GB" dirty="0" smtClean="0"/>
              <a:t>Estimates by Federal Department of Economic Affairs, Education and Research (</a:t>
            </a:r>
            <a:r>
              <a:rPr lang="en-GB" dirty="0" err="1" smtClean="0"/>
              <a:t>EAER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77B234-E6DE-45F7-BE49-E3D028D7DF2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063707700"/>
              </p:ext>
            </p:extLst>
          </p:nvPr>
        </p:nvGraphicFramePr>
        <p:xfrm>
          <a:off x="395536" y="1628800"/>
          <a:ext cx="8424936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5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schlag_Standardpräsentation_BBT_d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>
          <a:defRPr sz="32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Standardpräsentation_Schweizer_Berufsbildung_für_internationales_Publikum_2016_english_V_8"/>
    <f:field ref="objsubject" par="" edit="true" text=""/>
    <f:field ref="objcreatedby" par="" text="Stübi, Sandro, SBFI"/>
    <f:field ref="objcreatedat" par="" text="25.02.2016 16:42:21"/>
    <f:field ref="objchangedby" par="" text="Stübi, Sandro, SBFI"/>
    <f:field ref="objmodifiedat" par="" text="15.03.2016 12:10:18"/>
    <f:field ref="doc_FSCFOLIO_1_1001_FieldDocumentNumber" par="" text=""/>
    <f:field ref="doc_FSCFOLIO_1_1001_FieldSubject" par="" edit="true" text=""/>
    <f:field ref="FSCFOLIO_1_1001_FieldCurrentUser" par="" text="SBFI Jérôme Hügli"/>
    <f:field ref="CCAPRECONFIG_15_1001_Objektname" par="" edit="true" text="Standardpräsentation_Schweizer_Berufsbildung_für_internationales_Publikum_2016_english_V_8"/>
    <f:field ref="CHPRECONFIG_1_1001_Objektname" par="" edit="true" text="Standardpräsentation_Schweizer_Berufsbildung_für_internationales_Publikum_2016_english_V_8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Vorschlag_Standardpräsentation_BBT_d</Template>
  <TotalTime>0</TotalTime>
  <Words>363</Words>
  <Application>Microsoft Office PowerPoint</Application>
  <PresentationFormat>Bildschirmpräsentation (4:3)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Calibri</vt:lpstr>
      <vt:lpstr>Times New Roman</vt:lpstr>
      <vt:lpstr>Wingdings 2</vt:lpstr>
      <vt:lpstr>Arial</vt:lpstr>
      <vt:lpstr>Wingdings</vt:lpstr>
      <vt:lpstr>Vorschlag_Standardpräsentation_BBT_d</vt:lpstr>
      <vt:lpstr>Vocational and Professional Education and Training  in Switzerland</vt:lpstr>
      <vt:lpstr>Switzerland at a glance</vt:lpstr>
      <vt:lpstr>VPET: 1 mission – 3 partners</vt:lpstr>
      <vt:lpstr>Swiss education system</vt:lpstr>
      <vt:lpstr>Swiss education system</vt:lpstr>
      <vt:lpstr>Permeability</vt:lpstr>
      <vt:lpstr>Dual-Track approach to  vocational education and training </vt:lpstr>
      <vt:lpstr>Apprenticeship market</vt:lpstr>
      <vt:lpstr>Labour market oriented VPET   High employability</vt:lpstr>
      <vt:lpstr>Funding of VPET system</vt:lpstr>
      <vt:lpstr>Cost/benefit ratio for Swiss companies offering apprenticeships  </vt:lpstr>
      <vt:lpstr>Strengths of Swiss VPET system</vt:lpstr>
      <vt:lpstr>Effects on macro level</vt:lpstr>
      <vt:lpstr>Challenges</vt:lpstr>
    </vt:vector>
  </TitlesOfParts>
  <Company>EVD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Arial_52_fett</dc:title>
  <dc:creator>Désirée Kunze</dc:creator>
  <cp:lastModifiedBy>Hügli Jérôme SBFI</cp:lastModifiedBy>
  <cp:revision>394</cp:revision>
  <cp:lastPrinted>2016-06-01T13:39:30Z</cp:lastPrinted>
  <dcterms:created xsi:type="dcterms:W3CDTF">2009-07-29T09:47:09Z</dcterms:created>
  <dcterms:modified xsi:type="dcterms:W3CDTF">2016-06-01T14:31:32Z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EVDCFG@15.1400:DocumentID">
    <vt:lpwstr/>
  </property>
  <property fmtid="{D5CDD505-2E9C-101B-9397-08002B2CF9AE}" pid="3" name="FSC#EVDCFG@15.1400:DossierBarCode">
    <vt:lpwstr/>
  </property>
  <property fmtid="{D5CDD505-2E9C-101B-9397-08002B2CF9AE}" pid="4" name="FSC#EVDCFG@15.1400:ActualVersionNumber">
    <vt:lpwstr>1</vt:lpwstr>
  </property>
  <property fmtid="{D5CDD505-2E9C-101B-9397-08002B2CF9AE}" pid="5" name="FSC#EVDCFG@15.1400:ActualVersionCreatedAt">
    <vt:lpwstr>2016-02-25T16:42:21</vt:lpwstr>
  </property>
  <property fmtid="{D5CDD505-2E9C-101B-9397-08002B2CF9AE}" pid="6" name="FSC#EVDCFG@15.1400:ResponsibleBureau_DE">
    <vt:lpwstr>Staatssekretariat für Bildung, Forschung und Innovation SBFI</vt:lpwstr>
  </property>
  <property fmtid="{D5CDD505-2E9C-101B-9397-08002B2CF9AE}" pid="7" name="FSC#EVDCFG@15.1400:ResponsibleBureau_EN">
    <vt:lpwstr>State Secretariat for Education, Research and Innovation SERI</vt:lpwstr>
  </property>
  <property fmtid="{D5CDD505-2E9C-101B-9397-08002B2CF9AE}" pid="8" name="FSC#EVDCFG@15.1400:ResponsibleBureau_FR">
    <vt:lpwstr>Secrétariat d'Etat à la formation, à la recherche et à l'innovation SEFRI</vt:lpwstr>
  </property>
  <property fmtid="{D5CDD505-2E9C-101B-9397-08002B2CF9AE}" pid="9" name="FSC#EVDCFG@15.1400:ResponsibleBureau_IT">
    <vt:lpwstr>Segreteria di Stato per la formazione, la ricerca e l'innovazione SEFRI</vt:lpwstr>
  </property>
  <property fmtid="{D5CDD505-2E9C-101B-9397-08002B2CF9AE}" pid="10" name="FSC#EVDCFG@15.1400:UserInChargeUserTitle">
    <vt:lpwstr/>
  </property>
  <property fmtid="{D5CDD505-2E9C-101B-9397-08002B2CF9AE}" pid="11" name="FSC#EVDCFG@15.1400:UserInChargeUserName">
    <vt:lpwstr>Lippuner</vt:lpwstr>
  </property>
  <property fmtid="{D5CDD505-2E9C-101B-9397-08002B2CF9AE}" pid="12" name="FSC#EVDCFG@15.1400:UserInChargeUserFirstname">
    <vt:lpwstr/>
  </property>
  <property fmtid="{D5CDD505-2E9C-101B-9397-08002B2CF9AE}" pid="13" name="FSC#EVDCFG@15.1400:UserInChargeUserEnvSalutationDE">
    <vt:lpwstr>Projektverantwortliche_x000d_
Ressort Internationale Bildungsprojekte_x000d_
Responsable de projets_x000d_
Section Projets internationaux en éducation_x000d_
Project Manager_x000d_
Section International Education Projects</vt:lpwstr>
  </property>
  <property fmtid="{D5CDD505-2E9C-101B-9397-08002B2CF9AE}" pid="14" name="FSC#EVDCFG@15.1400:UserInChargeUserEnvSalutationEN">
    <vt:lpwstr/>
  </property>
  <property fmtid="{D5CDD505-2E9C-101B-9397-08002B2CF9AE}" pid="15" name="FSC#EVDCFG@15.1400:UserInChargeUserEnvSalutationFR">
    <vt:lpwstr/>
  </property>
  <property fmtid="{D5CDD505-2E9C-101B-9397-08002B2CF9AE}" pid="16" name="FSC#EVDCFG@15.1400:UserInChargeUserEnvSalutationIT">
    <vt:lpwstr/>
  </property>
  <property fmtid="{D5CDD505-2E9C-101B-9397-08002B2CF9AE}" pid="17" name="FSC#EVDCFG@15.1400:FilerespUserPersonTitle">
    <vt:lpwstr>SBFI</vt:lpwstr>
  </property>
  <property fmtid="{D5CDD505-2E9C-101B-9397-08002B2CF9AE}" pid="18" name="FSC#EVDCFG@15.1400:Address">
    <vt:lpwstr/>
  </property>
  <property fmtid="{D5CDD505-2E9C-101B-9397-08002B2CF9AE}" pid="19" name="FSC#EVDCFG@15.1400:PositionNumber">
    <vt:lpwstr>622</vt:lpwstr>
  </property>
  <property fmtid="{D5CDD505-2E9C-101B-9397-08002B2CF9AE}" pid="20" name="FSC#EVDCFG@15.1400:Dossierref">
    <vt:lpwstr>622/2011/08857</vt:lpwstr>
  </property>
  <property fmtid="{D5CDD505-2E9C-101B-9397-08002B2CF9AE}" pid="21" name="FSC#EVDCFG@15.1400:FileRespEmail">
    <vt:lpwstr>claudia.lippuner@sbfi.admin.ch</vt:lpwstr>
  </property>
  <property fmtid="{D5CDD505-2E9C-101B-9397-08002B2CF9AE}" pid="22" name="FSC#EVDCFG@15.1400:FileRespFax">
    <vt:lpwstr>+41 58 464 96 14</vt:lpwstr>
  </property>
  <property fmtid="{D5CDD505-2E9C-101B-9397-08002B2CF9AE}" pid="23" name="FSC#EVDCFG@15.1400:FileRespHome">
    <vt:lpwstr>Bern</vt:lpwstr>
  </property>
  <property fmtid="{D5CDD505-2E9C-101B-9397-08002B2CF9AE}" pid="24" name="FSC#EVDCFG@15.1400:FileResponsible">
    <vt:lpwstr>Claudia Lippuner</vt:lpwstr>
  </property>
  <property fmtid="{D5CDD505-2E9C-101B-9397-08002B2CF9AE}" pid="25" name="FSC#EVDCFG@15.1400:UserInCharge">
    <vt:lpwstr/>
  </property>
  <property fmtid="{D5CDD505-2E9C-101B-9397-08002B2CF9AE}" pid="26" name="FSC#EVDCFG@15.1400:FileRespOrg">
    <vt:lpwstr>Maturitäten und Projekte</vt:lpwstr>
  </property>
  <property fmtid="{D5CDD505-2E9C-101B-9397-08002B2CF9AE}" pid="27" name="FSC#EVDCFG@15.1400:FileRespOrgHome">
    <vt:lpwstr>Bern</vt:lpwstr>
  </property>
  <property fmtid="{D5CDD505-2E9C-101B-9397-08002B2CF9AE}" pid="28" name="FSC#EVDCFG@15.1400:FileRespOrgStreet">
    <vt:lpwstr>Effingerstrasse 27</vt:lpwstr>
  </property>
  <property fmtid="{D5CDD505-2E9C-101B-9397-08002B2CF9AE}" pid="29" name="FSC#EVDCFG@15.1400:FileRespOrgZipCode">
    <vt:lpwstr>3003</vt:lpwstr>
  </property>
  <property fmtid="{D5CDD505-2E9C-101B-9397-08002B2CF9AE}" pid="30" name="FSC#EVDCFG@15.1400:FileRespshortsign">
    <vt:lpwstr>lic</vt:lpwstr>
  </property>
  <property fmtid="{D5CDD505-2E9C-101B-9397-08002B2CF9AE}" pid="31" name="FSC#EVDCFG@15.1400:FileRespStreet">
    <vt:lpwstr>Einsteinstrasse 2</vt:lpwstr>
  </property>
  <property fmtid="{D5CDD505-2E9C-101B-9397-08002B2CF9AE}" pid="32" name="FSC#EVDCFG@15.1400:FileRespTel">
    <vt:lpwstr>+41 58 463 79 84</vt:lpwstr>
  </property>
  <property fmtid="{D5CDD505-2E9C-101B-9397-08002B2CF9AE}" pid="33" name="FSC#EVDCFG@15.1400:FileRespZipCode">
    <vt:lpwstr>3003</vt:lpwstr>
  </property>
  <property fmtid="{D5CDD505-2E9C-101B-9397-08002B2CF9AE}" pid="34" name="FSC#EVDCFG@15.1400:OutAttachElectr">
    <vt:lpwstr/>
  </property>
  <property fmtid="{D5CDD505-2E9C-101B-9397-08002B2CF9AE}" pid="35" name="FSC#EVDCFG@15.1400:OutAttachPhysic">
    <vt:lpwstr/>
  </property>
  <property fmtid="{D5CDD505-2E9C-101B-9397-08002B2CF9AE}" pid="36" name="FSC#EVDCFG@15.1400:SignAcceptedDraft1">
    <vt:lpwstr/>
  </property>
  <property fmtid="{D5CDD505-2E9C-101B-9397-08002B2CF9AE}" pid="37" name="FSC#EVDCFG@15.1400:SignAcceptedDraft1FR">
    <vt:lpwstr/>
  </property>
  <property fmtid="{D5CDD505-2E9C-101B-9397-08002B2CF9AE}" pid="38" name="FSC#EVDCFG@15.1400:SignAcceptedDraft2">
    <vt:lpwstr/>
  </property>
  <property fmtid="{D5CDD505-2E9C-101B-9397-08002B2CF9AE}" pid="39" name="FSC#EVDCFG@15.1400:SignAcceptedDraft2FR">
    <vt:lpwstr/>
  </property>
  <property fmtid="{D5CDD505-2E9C-101B-9397-08002B2CF9AE}" pid="40" name="FSC#EVDCFG@15.1400:SignApproved1">
    <vt:lpwstr/>
  </property>
  <property fmtid="{D5CDD505-2E9C-101B-9397-08002B2CF9AE}" pid="41" name="FSC#EVDCFG@15.1400:SignApproved1FR">
    <vt:lpwstr/>
  </property>
  <property fmtid="{D5CDD505-2E9C-101B-9397-08002B2CF9AE}" pid="42" name="FSC#EVDCFG@15.1400:SignApproved2">
    <vt:lpwstr/>
  </property>
  <property fmtid="{D5CDD505-2E9C-101B-9397-08002B2CF9AE}" pid="43" name="FSC#EVDCFG@15.1400:SignApproved2FR">
    <vt:lpwstr/>
  </property>
  <property fmtid="{D5CDD505-2E9C-101B-9397-08002B2CF9AE}" pid="44" name="FSC#EVDCFG@15.1400:SubDossierBarCode">
    <vt:lpwstr/>
  </property>
  <property fmtid="{D5CDD505-2E9C-101B-9397-08002B2CF9AE}" pid="45" name="FSC#EVDCFG@15.1400:Subject">
    <vt:lpwstr/>
  </property>
  <property fmtid="{D5CDD505-2E9C-101B-9397-08002B2CF9AE}" pid="46" name="FSC#EVDCFG@15.1400:Title">
    <vt:lpwstr>Standardpräsentation_Schweizer_Berufsbildung_für_internationales_Publikum_2016_english_V_8</vt:lpwstr>
  </property>
  <property fmtid="{D5CDD505-2E9C-101B-9397-08002B2CF9AE}" pid="47" name="FSC#EVDCFG@15.1400:UserFunction">
    <vt:lpwstr>Sachbearbeiter/-in - in IBQ/SBFI</vt:lpwstr>
  </property>
  <property fmtid="{D5CDD505-2E9C-101B-9397-08002B2CF9AE}" pid="48" name="FSC#EVDCFG@15.1400:SalutationEnglish">
    <vt:lpwstr/>
  </property>
  <property fmtid="{D5CDD505-2E9C-101B-9397-08002B2CF9AE}" pid="49" name="FSC#EVDCFG@15.1400:SalutationFrench">
    <vt:lpwstr>Maturités et projets</vt:lpwstr>
  </property>
  <property fmtid="{D5CDD505-2E9C-101B-9397-08002B2CF9AE}" pid="50" name="FSC#EVDCFG@15.1400:SalutationGerman">
    <vt:lpwstr>Maturitäten und Projekte</vt:lpwstr>
  </property>
  <property fmtid="{D5CDD505-2E9C-101B-9397-08002B2CF9AE}" pid="51" name="FSC#EVDCFG@15.1400:SalutationItalian">
    <vt:lpwstr/>
  </property>
  <property fmtid="{D5CDD505-2E9C-101B-9397-08002B2CF9AE}" pid="52" name="FSC#EVDCFG@15.1400:SalutationEnglishUser">
    <vt:lpwstr>Project Manager_x000d_
Section International Education Projects</vt:lpwstr>
  </property>
  <property fmtid="{D5CDD505-2E9C-101B-9397-08002B2CF9AE}" pid="53" name="FSC#EVDCFG@15.1400:SalutationFrenchUser">
    <vt:lpwstr>Responsable de projets_x000d_
Section Projets internationaux en éducation</vt:lpwstr>
  </property>
  <property fmtid="{D5CDD505-2E9C-101B-9397-08002B2CF9AE}" pid="54" name="FSC#EVDCFG@15.1400:SalutationGermanUser">
    <vt:lpwstr>Projektverantwortliche_x000d_
Ressort Internationale Bildungsprojekte</vt:lpwstr>
  </property>
  <property fmtid="{D5CDD505-2E9C-101B-9397-08002B2CF9AE}" pid="55" name="FSC#EVDCFG@15.1400:SalutationItalianUser">
    <vt:lpwstr/>
  </property>
  <property fmtid="{D5CDD505-2E9C-101B-9397-08002B2CF9AE}" pid="56" name="FSC#EVDCFG@15.1400:FileRespOrgShortname">
    <vt:lpwstr>MP / SBFI</vt:lpwstr>
  </property>
  <property fmtid="{D5CDD505-2E9C-101B-9397-08002B2CF9AE}" pid="57" name="FSC#EVDCFG@15.1400:ResponsibleEditorFirstname">
    <vt:lpwstr>Claudia</vt:lpwstr>
  </property>
  <property fmtid="{D5CDD505-2E9C-101B-9397-08002B2CF9AE}" pid="58" name="FSC#EVDCFG@15.1400:ResponsibleEditorSurname">
    <vt:lpwstr>Lippuner</vt:lpwstr>
  </property>
  <property fmtid="{D5CDD505-2E9C-101B-9397-08002B2CF9AE}" pid="59" name="FSC#EVDCFG@15.1400:GroupTitle">
    <vt:lpwstr>Maturitäten und Projekte</vt:lpwstr>
  </property>
  <property fmtid="{D5CDD505-2E9C-101B-9397-08002B2CF9AE}" pid="60" name="FSC#COOELAK@1.1001:Subject">
    <vt:lpwstr>Übersicht über die bilateralen Kontakte und Aktivitäten</vt:lpwstr>
  </property>
  <property fmtid="{D5CDD505-2E9C-101B-9397-08002B2CF9AE}" pid="61" name="FSC#COOELAK@1.1001:FileReference">
    <vt:lpwstr>622/2011/08857</vt:lpwstr>
  </property>
  <property fmtid="{D5CDD505-2E9C-101B-9397-08002B2CF9AE}" pid="62" name="FSC#COOELAK@1.1001:FileRefYear">
    <vt:lpwstr>2011</vt:lpwstr>
  </property>
  <property fmtid="{D5CDD505-2E9C-101B-9397-08002B2CF9AE}" pid="63" name="FSC#COOELAK@1.1001:FileRefOrdinal">
    <vt:lpwstr>8857</vt:lpwstr>
  </property>
  <property fmtid="{D5CDD505-2E9C-101B-9397-08002B2CF9AE}" pid="64" name="FSC#COOELAK@1.1001:FileRefOU">
    <vt:lpwstr>FIP / SBFI</vt:lpwstr>
  </property>
  <property fmtid="{D5CDD505-2E9C-101B-9397-08002B2CF9AE}" pid="65" name="FSC#COOELAK@1.1001:Organization">
    <vt:lpwstr/>
  </property>
  <property fmtid="{D5CDD505-2E9C-101B-9397-08002B2CF9AE}" pid="66" name="FSC#COOELAK@1.1001:Owner">
    <vt:lpwstr>Stübi Sandro, SBFI</vt:lpwstr>
  </property>
  <property fmtid="{D5CDD505-2E9C-101B-9397-08002B2CF9AE}" pid="67" name="FSC#COOELAK@1.1001:OwnerExtension">
    <vt:lpwstr>+41 58 465 13 71</vt:lpwstr>
  </property>
  <property fmtid="{D5CDD505-2E9C-101B-9397-08002B2CF9AE}" pid="68" name="FSC#COOELAK@1.1001:OwnerFaxExtension">
    <vt:lpwstr>+41 58 464 96 14</vt:lpwstr>
  </property>
  <property fmtid="{D5CDD505-2E9C-101B-9397-08002B2CF9AE}" pid="69" name="FSC#COOELAK@1.1001:DispatchedBy">
    <vt:lpwstr/>
  </property>
  <property fmtid="{D5CDD505-2E9C-101B-9397-08002B2CF9AE}" pid="70" name="FSC#COOELAK@1.1001:DispatchedAt">
    <vt:lpwstr/>
  </property>
  <property fmtid="{D5CDD505-2E9C-101B-9397-08002B2CF9AE}" pid="71" name="FSC#COOELAK@1.1001:ApprovedBy">
    <vt:lpwstr/>
  </property>
  <property fmtid="{D5CDD505-2E9C-101B-9397-08002B2CF9AE}" pid="72" name="FSC#COOELAK@1.1001:ApprovedAt">
    <vt:lpwstr/>
  </property>
  <property fmtid="{D5CDD505-2E9C-101B-9397-08002B2CF9AE}" pid="73" name="FSC#COOELAK@1.1001:Department">
    <vt:lpwstr>Maturitäten und Projekte (MP / SBFI)</vt:lpwstr>
  </property>
  <property fmtid="{D5CDD505-2E9C-101B-9397-08002B2CF9AE}" pid="74" name="FSC#COOELAK@1.1001:CreatedAt">
    <vt:lpwstr>25.02.2016</vt:lpwstr>
  </property>
  <property fmtid="{D5CDD505-2E9C-101B-9397-08002B2CF9AE}" pid="75" name="FSC#COOELAK@1.1001:OU">
    <vt:lpwstr>Maturitäten und Projekte (MP / SBFI)</vt:lpwstr>
  </property>
  <property fmtid="{D5CDD505-2E9C-101B-9397-08002B2CF9AE}" pid="76" name="FSC#COOELAK@1.1001:Priority">
    <vt:lpwstr> ()</vt:lpwstr>
  </property>
  <property fmtid="{D5CDD505-2E9C-101B-9397-08002B2CF9AE}" pid="77" name="FSC#COOELAK@1.1001:ObjBarCode">
    <vt:lpwstr>*COO.2101.108.4.341214*</vt:lpwstr>
  </property>
  <property fmtid="{D5CDD505-2E9C-101B-9397-08002B2CF9AE}" pid="78" name="FSC#COOELAK@1.1001:RefBarCode">
    <vt:lpwstr>*COO.2101.108.6.896431*</vt:lpwstr>
  </property>
  <property fmtid="{D5CDD505-2E9C-101B-9397-08002B2CF9AE}" pid="79" name="FSC#COOELAK@1.1001:FileRefBarCode">
    <vt:lpwstr>*622/2011/08857*</vt:lpwstr>
  </property>
  <property fmtid="{D5CDD505-2E9C-101B-9397-08002B2CF9AE}" pid="80" name="FSC#COOELAK@1.1001:ExternalRef">
    <vt:lpwstr/>
  </property>
  <property fmtid="{D5CDD505-2E9C-101B-9397-08002B2CF9AE}" pid="81" name="FSC#COOELAK@1.1001:IncomingNumber">
    <vt:lpwstr/>
  </property>
  <property fmtid="{D5CDD505-2E9C-101B-9397-08002B2CF9AE}" pid="82" name="FSC#COOELAK@1.1001:IncomingSubject">
    <vt:lpwstr/>
  </property>
  <property fmtid="{D5CDD505-2E9C-101B-9397-08002B2CF9AE}" pid="83" name="FSC#COOELAK@1.1001:ProcessResponsible">
    <vt:lpwstr/>
  </property>
  <property fmtid="{D5CDD505-2E9C-101B-9397-08002B2CF9AE}" pid="84" name="FSC#COOELAK@1.1001:ProcessResponsiblePhone">
    <vt:lpwstr/>
  </property>
  <property fmtid="{D5CDD505-2E9C-101B-9397-08002B2CF9AE}" pid="85" name="FSC#COOELAK@1.1001:ProcessResponsibleMail">
    <vt:lpwstr/>
  </property>
  <property fmtid="{D5CDD505-2E9C-101B-9397-08002B2CF9AE}" pid="86" name="FSC#COOELAK@1.1001:ProcessResponsibleFax">
    <vt:lpwstr/>
  </property>
  <property fmtid="{D5CDD505-2E9C-101B-9397-08002B2CF9AE}" pid="87" name="FSC#COOELAK@1.1001:ApproverFirstName">
    <vt:lpwstr/>
  </property>
  <property fmtid="{D5CDD505-2E9C-101B-9397-08002B2CF9AE}" pid="88" name="FSC#COOELAK@1.1001:ApproverSurName">
    <vt:lpwstr/>
  </property>
  <property fmtid="{D5CDD505-2E9C-101B-9397-08002B2CF9AE}" pid="89" name="FSC#COOELAK@1.1001:ApproverTitle">
    <vt:lpwstr/>
  </property>
  <property fmtid="{D5CDD505-2E9C-101B-9397-08002B2CF9AE}" pid="90" name="FSC#COOELAK@1.1001:ExternalDate">
    <vt:lpwstr/>
  </property>
  <property fmtid="{D5CDD505-2E9C-101B-9397-08002B2CF9AE}" pid="91" name="FSC#COOELAK@1.1001:SettlementApprovedAt">
    <vt:lpwstr/>
  </property>
  <property fmtid="{D5CDD505-2E9C-101B-9397-08002B2CF9AE}" pid="92" name="FSC#COOELAK@1.1001:BaseNumber">
    <vt:lpwstr>622</vt:lpwstr>
  </property>
  <property fmtid="{D5CDD505-2E9C-101B-9397-08002B2CF9AE}" pid="93" name="FSC#COOELAK@1.1001:CurrentUserRolePos">
    <vt:lpwstr>Sachbearbeiter/in</vt:lpwstr>
  </property>
  <property fmtid="{D5CDD505-2E9C-101B-9397-08002B2CF9AE}" pid="94" name="FSC#COOELAK@1.1001:CurrentUserEmail">
    <vt:lpwstr>jerome.huegli@sbfi.admin.ch</vt:lpwstr>
  </property>
  <property fmtid="{D5CDD505-2E9C-101B-9397-08002B2CF9AE}" pid="95" name="FSC#ELAKGOV@1.1001:PersonalSubjGender">
    <vt:lpwstr/>
  </property>
  <property fmtid="{D5CDD505-2E9C-101B-9397-08002B2CF9AE}" pid="96" name="FSC#ELAKGOV@1.1001:PersonalSubjFirstName">
    <vt:lpwstr/>
  </property>
  <property fmtid="{D5CDD505-2E9C-101B-9397-08002B2CF9AE}" pid="97" name="FSC#ELAKGOV@1.1001:PersonalSubjSurName">
    <vt:lpwstr/>
  </property>
  <property fmtid="{D5CDD505-2E9C-101B-9397-08002B2CF9AE}" pid="98" name="FSC#ELAKGOV@1.1001:PersonalSubjSalutation">
    <vt:lpwstr/>
  </property>
  <property fmtid="{D5CDD505-2E9C-101B-9397-08002B2CF9AE}" pid="99" name="FSC#ELAKGOV@1.1001:PersonalSubjAddress">
    <vt:lpwstr/>
  </property>
  <property fmtid="{D5CDD505-2E9C-101B-9397-08002B2CF9AE}" pid="100" name="FSC#ATSTATECFG@1.1001:Office">
    <vt:lpwstr/>
  </property>
  <property fmtid="{D5CDD505-2E9C-101B-9397-08002B2CF9AE}" pid="101" name="FSC#ATSTATECFG@1.1001:Agent">
    <vt:lpwstr>SBFI Claudia Lippuner</vt:lpwstr>
  </property>
  <property fmtid="{D5CDD505-2E9C-101B-9397-08002B2CF9AE}" pid="102" name="FSC#ATSTATECFG@1.1001:AgentPhone">
    <vt:lpwstr>+41 58 463 79 84</vt:lpwstr>
  </property>
  <property fmtid="{D5CDD505-2E9C-101B-9397-08002B2CF9AE}" pid="103" name="FSC#ATSTATECFG@1.1001:DepartmentFax">
    <vt:lpwstr>+41 31 324 96 15</vt:lpwstr>
  </property>
  <property fmtid="{D5CDD505-2E9C-101B-9397-08002B2CF9AE}" pid="104" name="FSC#ATSTATECFG@1.1001:DepartmentEmail">
    <vt:lpwstr>info@bbt.admin.ch</vt:lpwstr>
  </property>
  <property fmtid="{D5CDD505-2E9C-101B-9397-08002B2CF9AE}" pid="105" name="FSC#ATSTATECFG@1.1001:SubfileDate">
    <vt:lpwstr>21.05.2013</vt:lpwstr>
  </property>
  <property fmtid="{D5CDD505-2E9C-101B-9397-08002B2CF9AE}" pid="106" name="FSC#ATSTATECFG@1.1001:SubfileSubject">
    <vt:lpwstr/>
  </property>
  <property fmtid="{D5CDD505-2E9C-101B-9397-08002B2CF9AE}" pid="107" name="FSC#ATSTATECFG@1.1001:DepartmentZipCode">
    <vt:lpwstr>3003</vt:lpwstr>
  </property>
  <property fmtid="{D5CDD505-2E9C-101B-9397-08002B2CF9AE}" pid="108" name="FSC#ATSTATECFG@1.1001:DepartmentCountry">
    <vt:lpwstr/>
  </property>
  <property fmtid="{D5CDD505-2E9C-101B-9397-08002B2CF9AE}" pid="109" name="FSC#ATSTATECFG@1.1001:DepartmentCity">
    <vt:lpwstr>Bern</vt:lpwstr>
  </property>
  <property fmtid="{D5CDD505-2E9C-101B-9397-08002B2CF9AE}" pid="110" name="FSC#ATSTATECFG@1.1001:DepartmentStreet">
    <vt:lpwstr>Effingerstrasse 27</vt:lpwstr>
  </property>
  <property fmtid="{D5CDD505-2E9C-101B-9397-08002B2CF9AE}" pid="111" name="FSC#ATSTATECFG@1.1001:DepartmentDVR">
    <vt:lpwstr/>
  </property>
  <property fmtid="{D5CDD505-2E9C-101B-9397-08002B2CF9AE}" pid="112" name="FSC#ATSTATECFG@1.1001:DepartmentUID">
    <vt:lpwstr/>
  </property>
  <property fmtid="{D5CDD505-2E9C-101B-9397-08002B2CF9AE}" pid="113" name="FSC#ATSTATECFG@1.1001:SubfileReference">
    <vt:lpwstr>622/2011/08857/00028</vt:lpwstr>
  </property>
  <property fmtid="{D5CDD505-2E9C-101B-9397-08002B2CF9AE}" pid="114" name="FSC#ATSTATECFG@1.1001:Clause">
    <vt:lpwstr/>
  </property>
  <property fmtid="{D5CDD505-2E9C-101B-9397-08002B2CF9AE}" pid="115" name="FSC#ATSTATECFG@1.1001:ApprovedSignature">
    <vt:lpwstr/>
  </property>
  <property fmtid="{D5CDD505-2E9C-101B-9397-08002B2CF9AE}" pid="116" name="FSC#ATSTATECFG@1.1001:BankAccount">
    <vt:lpwstr/>
  </property>
  <property fmtid="{D5CDD505-2E9C-101B-9397-08002B2CF9AE}" pid="117" name="FSC#ATSTATECFG@1.1001:BankAccountOwner">
    <vt:lpwstr/>
  </property>
  <property fmtid="{D5CDD505-2E9C-101B-9397-08002B2CF9AE}" pid="118" name="FSC#ATSTATECFG@1.1001:BankInstitute">
    <vt:lpwstr/>
  </property>
  <property fmtid="{D5CDD505-2E9C-101B-9397-08002B2CF9AE}" pid="119" name="FSC#ATSTATECFG@1.1001:BankAccountID">
    <vt:lpwstr/>
  </property>
  <property fmtid="{D5CDD505-2E9C-101B-9397-08002B2CF9AE}" pid="120" name="FSC#ATSTATECFG@1.1001:BankAccountIBAN">
    <vt:lpwstr/>
  </property>
  <property fmtid="{D5CDD505-2E9C-101B-9397-08002B2CF9AE}" pid="121" name="FSC#ATSTATECFG@1.1001:BankAccountBIC">
    <vt:lpwstr/>
  </property>
  <property fmtid="{D5CDD505-2E9C-101B-9397-08002B2CF9AE}" pid="122" name="FSC#ATSTATECFG@1.1001:BankName">
    <vt:lpwstr/>
  </property>
  <property fmtid="{D5CDD505-2E9C-101B-9397-08002B2CF9AE}" pid="123" name="FSC#CCAPRECONFIG@15.1001:AddrAnrede">
    <vt:lpwstr/>
  </property>
  <property fmtid="{D5CDD505-2E9C-101B-9397-08002B2CF9AE}" pid="124" name="FSC#CCAPRECONFIG@15.1001:AddrTitel">
    <vt:lpwstr/>
  </property>
  <property fmtid="{D5CDD505-2E9C-101B-9397-08002B2CF9AE}" pid="125" name="FSC#CCAPRECONFIG@15.1001:AddrNachgestellter_Titel">
    <vt:lpwstr/>
  </property>
  <property fmtid="{D5CDD505-2E9C-101B-9397-08002B2CF9AE}" pid="126" name="FSC#CCAPRECONFIG@15.1001:AddrVorname">
    <vt:lpwstr/>
  </property>
  <property fmtid="{D5CDD505-2E9C-101B-9397-08002B2CF9AE}" pid="127" name="FSC#CCAPRECONFIG@15.1001:AddrNachname">
    <vt:lpwstr/>
  </property>
  <property fmtid="{D5CDD505-2E9C-101B-9397-08002B2CF9AE}" pid="128" name="FSC#CCAPRECONFIG@15.1001:AddrzH">
    <vt:lpwstr/>
  </property>
  <property fmtid="{D5CDD505-2E9C-101B-9397-08002B2CF9AE}" pid="129" name="FSC#CCAPRECONFIG@15.1001:AddrGeschlecht">
    <vt:lpwstr/>
  </property>
  <property fmtid="{D5CDD505-2E9C-101B-9397-08002B2CF9AE}" pid="130" name="FSC#CCAPRECONFIG@15.1001:AddrStrasse">
    <vt:lpwstr/>
  </property>
  <property fmtid="{D5CDD505-2E9C-101B-9397-08002B2CF9AE}" pid="131" name="FSC#CCAPRECONFIG@15.1001:AddrHausnummer">
    <vt:lpwstr/>
  </property>
  <property fmtid="{D5CDD505-2E9C-101B-9397-08002B2CF9AE}" pid="132" name="FSC#CCAPRECONFIG@15.1001:AddrStiege">
    <vt:lpwstr/>
  </property>
  <property fmtid="{D5CDD505-2E9C-101B-9397-08002B2CF9AE}" pid="133" name="FSC#CCAPRECONFIG@15.1001:AddrTuer">
    <vt:lpwstr/>
  </property>
  <property fmtid="{D5CDD505-2E9C-101B-9397-08002B2CF9AE}" pid="134" name="FSC#CCAPRECONFIG@15.1001:AddrPostfach">
    <vt:lpwstr/>
  </property>
  <property fmtid="{D5CDD505-2E9C-101B-9397-08002B2CF9AE}" pid="135" name="FSC#CCAPRECONFIG@15.1001:AddrPostleitzahl">
    <vt:lpwstr/>
  </property>
  <property fmtid="{D5CDD505-2E9C-101B-9397-08002B2CF9AE}" pid="136" name="FSC#CCAPRECONFIG@15.1001:AddrOrt">
    <vt:lpwstr/>
  </property>
  <property fmtid="{D5CDD505-2E9C-101B-9397-08002B2CF9AE}" pid="137" name="FSC#CCAPRECONFIG@15.1001:AddrLand">
    <vt:lpwstr/>
  </property>
  <property fmtid="{D5CDD505-2E9C-101B-9397-08002B2CF9AE}" pid="138" name="FSC#CCAPRECONFIG@15.1001:AddrEmail">
    <vt:lpwstr/>
  </property>
  <property fmtid="{D5CDD505-2E9C-101B-9397-08002B2CF9AE}" pid="139" name="FSC#CCAPRECONFIG@15.1001:AddrAdresse">
    <vt:lpwstr/>
  </property>
  <property fmtid="{D5CDD505-2E9C-101B-9397-08002B2CF9AE}" pid="140" name="FSC#CCAPRECONFIG@15.1001:AddrFax">
    <vt:lpwstr/>
  </property>
  <property fmtid="{D5CDD505-2E9C-101B-9397-08002B2CF9AE}" pid="141" name="FSC#CCAPRECONFIG@15.1001:AddrOrganisationsname">
    <vt:lpwstr/>
  </property>
  <property fmtid="{D5CDD505-2E9C-101B-9397-08002B2CF9AE}" pid="142" name="FSC#CCAPRECONFIG@15.1001:AddrOrganisationskurzname">
    <vt:lpwstr/>
  </property>
  <property fmtid="{D5CDD505-2E9C-101B-9397-08002B2CF9AE}" pid="143" name="FSC#CCAPRECONFIG@15.1001:AddrAbschriftsbemerkung">
    <vt:lpwstr/>
  </property>
  <property fmtid="{D5CDD505-2E9C-101B-9397-08002B2CF9AE}" pid="144" name="FSC#CCAPRECONFIG@15.1001:AddrName_Zeile_2">
    <vt:lpwstr/>
  </property>
  <property fmtid="{D5CDD505-2E9C-101B-9397-08002B2CF9AE}" pid="145" name="FSC#CCAPRECONFIG@15.1001:AddrName_Zeile_3">
    <vt:lpwstr/>
  </property>
  <property fmtid="{D5CDD505-2E9C-101B-9397-08002B2CF9AE}" pid="146" name="FSC#CCAPRECONFIG@15.1001:AddrPostalischeAdresse">
    <vt:lpwstr/>
  </property>
  <property fmtid="{D5CDD505-2E9C-101B-9397-08002B2CF9AE}" pid="147" name="FSC#COOSYSTEM@1.1:Container">
    <vt:lpwstr>COO.2101.108.4.341214</vt:lpwstr>
  </property>
  <property fmtid="{D5CDD505-2E9C-101B-9397-08002B2CF9AE}" pid="148" name="FSC#FSCFOLIO@1.1001:docpropproject">
    <vt:lpwstr/>
  </property>
  <property fmtid="{D5CDD505-2E9C-101B-9397-08002B2CF9AE}" pid="149" name="FSC#BKCFG@15.1700:FileResponsible">
    <vt:lpwstr/>
  </property>
  <property fmtid="{D5CDD505-2E9C-101B-9397-08002B2CF9AE}" pid="150" name="FSC#BKCFG@15.1700:FileResponsibleTel">
    <vt:lpwstr/>
  </property>
  <property fmtid="{D5CDD505-2E9C-101B-9397-08002B2CF9AE}" pid="151" name="FSC#BKCFG@15.1700:FileResponsibleEmail">
    <vt:lpwstr/>
  </property>
  <property fmtid="{D5CDD505-2E9C-101B-9397-08002B2CF9AE}" pid="152" name="FSC#BKCFG@15.1700:FileResponsibleFax">
    <vt:lpwstr/>
  </property>
  <property fmtid="{D5CDD505-2E9C-101B-9397-08002B2CF9AE}" pid="153" name="FSC#BKCFG@15.1700:FileResponsibleAddress">
    <vt:lpwstr/>
  </property>
  <property fmtid="{D5CDD505-2E9C-101B-9397-08002B2CF9AE}" pid="154" name="FSC#BKCFG@15.1700:FileResponsibleStreet">
    <vt:lpwstr/>
  </property>
  <property fmtid="{D5CDD505-2E9C-101B-9397-08002B2CF9AE}" pid="155" name="FSC#BKCFG@15.1700:FileResponsiblezipcode">
    <vt:lpwstr/>
  </property>
  <property fmtid="{D5CDD505-2E9C-101B-9397-08002B2CF9AE}" pid="156" name="FSC#BKCFG@15.1700:FileResponsiblecity">
    <vt:lpwstr/>
  </property>
  <property fmtid="{D5CDD505-2E9C-101B-9397-08002B2CF9AE}" pid="157" name="FSC#BKCFG@15.1700:FileResponsibleAbbreviation">
    <vt:lpwstr/>
  </property>
  <property fmtid="{D5CDD505-2E9C-101B-9397-08002B2CF9AE}" pid="158" name="FSC#BKCFG@15.1700:FileRespOrg_DE">
    <vt:lpwstr>Sektion Terminologie Englischer Sprachdienst</vt:lpwstr>
  </property>
  <property fmtid="{D5CDD505-2E9C-101B-9397-08002B2CF9AE}" pid="159" name="FSC#BKCFG@15.1700:FileRespOrg_FR">
    <vt:lpwstr>Section de terminologie Service linguistique anglais</vt:lpwstr>
  </property>
  <property fmtid="{D5CDD505-2E9C-101B-9397-08002B2CF9AE}" pid="160" name="FSC#BKCFG@15.1700:FileRespOrg_IT">
    <vt:lpwstr>Sezione di terminologia Servizio linguistico inglese</vt:lpwstr>
  </property>
  <property fmtid="{D5CDD505-2E9C-101B-9397-08002B2CF9AE}" pid="161" name="FSC#BKCFG@15.1700:FileRespOrg_EN">
    <vt:lpwstr>Terminology Section English Language Service</vt:lpwstr>
  </property>
  <property fmtid="{D5CDD505-2E9C-101B-9397-08002B2CF9AE}" pid="162" name="FSC#BKCFG@15.1700:FileRespOrgHome">
    <vt:lpwstr>Gurtengasse 3, 3003 Bern</vt:lpwstr>
  </property>
  <property fmtid="{D5CDD505-2E9C-101B-9397-08002B2CF9AE}" pid="163" name="FSC#BKCFG@15.1700:FileRespFunction_DE">
    <vt:lpwstr/>
  </property>
  <property fmtid="{D5CDD505-2E9C-101B-9397-08002B2CF9AE}" pid="164" name="FSC#BKCFG@15.1700:FileRespFunction_FR">
    <vt:lpwstr/>
  </property>
  <property fmtid="{D5CDD505-2E9C-101B-9397-08002B2CF9AE}" pid="165" name="FSC#BKCFG@15.1700:FileRespFunction_IT">
    <vt:lpwstr/>
  </property>
  <property fmtid="{D5CDD505-2E9C-101B-9397-08002B2CF9AE}" pid="166" name="FSC#BKCFG@15.1700:FileRespFunction_EN">
    <vt:lpwstr/>
  </property>
  <property fmtid="{D5CDD505-2E9C-101B-9397-08002B2CF9AE}" pid="167" name="FSC#BKCFG@15.1700:CurrUserAbbreviation">
    <vt:lpwstr>jr</vt:lpwstr>
  </property>
  <property fmtid="{D5CDD505-2E9C-101B-9397-08002B2CF9AE}" pid="168" name="FSC#BKCFG@15.1700:CategoryReference">
    <vt:lpwstr>731.36</vt:lpwstr>
  </property>
  <property fmtid="{D5CDD505-2E9C-101B-9397-08002B2CF9AE}" pid="169" name="FSC#BKCFG@15.1700:AssignedClassification_DE">
    <vt:lpwstr>Nicht klassifiziert</vt:lpwstr>
  </property>
  <property fmtid="{D5CDD505-2E9C-101B-9397-08002B2CF9AE}" pid="170" name="FSC#BKCFG@15.1700:AssignedClassification_FR">
    <vt:lpwstr>Non classifié</vt:lpwstr>
  </property>
  <property fmtid="{D5CDD505-2E9C-101B-9397-08002B2CF9AE}" pid="171" name="FSC#BKCFG@15.1700:AssignedClassification_IT">
    <vt:lpwstr>Non classificato</vt:lpwstr>
  </property>
  <property fmtid="{D5CDD505-2E9C-101B-9397-08002B2CF9AE}" pid="172" name="FSC#BKCFG@15.1700:AssignedClassification_EN">
    <vt:lpwstr>Not categorized</vt:lpwstr>
  </property>
  <property fmtid="{D5CDD505-2E9C-101B-9397-08002B2CF9AE}" pid="173" name="FSC#BKCFG@15.1700:documentid">
    <vt:lpwstr/>
  </property>
  <property fmtid="{D5CDD505-2E9C-101B-9397-08002B2CF9AE}" pid="174" name="FSC#BKCFG@15.1700:cooAddress">
    <vt:lpwstr>COO.2094.301.5.2336173</vt:lpwstr>
  </property>
  <property fmtid="{D5CDD505-2E9C-101B-9397-08002B2CF9AE}" pid="175" name="FSC#BKCFG@15.1700:sleeveFileReference">
    <vt:lpwstr>731.36/2014/00024</vt:lpwstr>
  </property>
</Properties>
</file>