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4"/>
  </p:sldMasterIdLst>
  <p:notesMasterIdLst>
    <p:notesMasterId r:id="rId33"/>
  </p:notesMasterIdLst>
  <p:handoutMasterIdLst>
    <p:handoutMasterId r:id="rId34"/>
  </p:handoutMasterIdLst>
  <p:sldIdLst>
    <p:sldId id="371" r:id="rId5"/>
    <p:sldId id="451" r:id="rId6"/>
    <p:sldId id="422" r:id="rId7"/>
    <p:sldId id="426" r:id="rId8"/>
    <p:sldId id="427" r:id="rId9"/>
    <p:sldId id="428" r:id="rId10"/>
    <p:sldId id="430" r:id="rId11"/>
    <p:sldId id="432" r:id="rId12"/>
    <p:sldId id="374" r:id="rId13"/>
    <p:sldId id="424" r:id="rId14"/>
    <p:sldId id="471" r:id="rId15"/>
    <p:sldId id="472" r:id="rId16"/>
    <p:sldId id="473" r:id="rId17"/>
    <p:sldId id="474" r:id="rId18"/>
    <p:sldId id="475" r:id="rId19"/>
    <p:sldId id="476" r:id="rId20"/>
    <p:sldId id="477" r:id="rId21"/>
    <p:sldId id="478" r:id="rId22"/>
    <p:sldId id="479" r:id="rId23"/>
    <p:sldId id="480" r:id="rId24"/>
    <p:sldId id="481" r:id="rId25"/>
    <p:sldId id="482" r:id="rId26"/>
    <p:sldId id="483" r:id="rId27"/>
    <p:sldId id="484" r:id="rId28"/>
    <p:sldId id="485" r:id="rId29"/>
    <p:sldId id="486" r:id="rId30"/>
    <p:sldId id="452" r:id="rId31"/>
    <p:sldId id="286" r:id="rId32"/>
  </p:sldIdLst>
  <p:sldSz cx="9144000" cy="5143500" type="screen16x9"/>
  <p:notesSz cx="6797675" cy="9928225"/>
  <p:defaultTextStyle>
    <a:defPPr>
      <a:defRPr lang="de-DE"/>
    </a:defPPr>
    <a:lvl1pPr marL="0" algn="l" defTabSz="81610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052" algn="l" defTabSz="81610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106" algn="l" defTabSz="81610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158" algn="l" defTabSz="81610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211" algn="l" defTabSz="81610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264" algn="l" defTabSz="81610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8315" algn="l" defTabSz="81610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6369" algn="l" defTabSz="81610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4420" algn="l" defTabSz="81610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4">
          <p15:clr>
            <a:srgbClr val="A4A3A4"/>
          </p15:clr>
        </p15:guide>
        <p15:guide id="2" orient="horz" pos="2779">
          <p15:clr>
            <a:srgbClr val="A4A3A4"/>
          </p15:clr>
        </p15:guide>
        <p15:guide id="3" orient="horz" pos="848">
          <p15:clr>
            <a:srgbClr val="A4A3A4"/>
          </p15:clr>
        </p15:guide>
        <p15:guide id="4" pos="206">
          <p15:clr>
            <a:srgbClr val="A4A3A4"/>
          </p15:clr>
        </p15:guide>
        <p15:guide id="5" pos="555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esi Irene" initials="KI" lastIdx="41" clrIdx="0"/>
  <p:cmAuthor id="1" name="Trede Ines" initials="TI" lastIdx="10" clrIdx="1"/>
  <p:cmAuthor id="2" name="Groenning Miriam" initials="GM" lastIdx="8" clrIdx="2"/>
  <p:cmAuthor id="3" name="Trede Ines" initials="itr" lastIdx="10" clrIdx="3"/>
  <p:cmAuthor id="4" name="Trede Ines" initials="Itr" lastIdx="6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96F6"/>
    <a:srgbClr val="4281CE"/>
    <a:srgbClr val="9AB759"/>
    <a:srgbClr val="2A5CAC"/>
    <a:srgbClr val="3366CC"/>
    <a:srgbClr val="3399FF"/>
    <a:srgbClr val="2B75E1"/>
    <a:srgbClr val="6B83EB"/>
    <a:srgbClr val="5D8DF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93" autoAdjust="0"/>
    <p:restoredTop sz="80462" autoAdjust="0"/>
  </p:normalViewPr>
  <p:slideViewPr>
    <p:cSldViewPr snapToGrid="0" snapToObjects="1" showGuides="1">
      <p:cViewPr varScale="1">
        <p:scale>
          <a:sx n="71" d="100"/>
          <a:sy n="71" d="100"/>
        </p:scale>
        <p:origin x="-984" y="-96"/>
      </p:cViewPr>
      <p:guideLst>
        <p:guide orient="horz" pos="154"/>
        <p:guide orient="horz" pos="2779"/>
        <p:guide orient="horz" pos="848"/>
        <p:guide pos="206"/>
        <p:guide pos="5554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714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18-10-15T08:28:02.165" idx="4">
    <p:pos x="3285" y="4111"/>
    <p:text>letzter Punkt im Redetext mit ZFB besprechen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612-2635-4506-A434-B02B12E6845F}" type="datetimeFigureOut">
              <a:rPr lang="de-CH" smtClean="0"/>
              <a:t>26.10.2018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96B90-7848-4C8D-A94B-54C9B6E73EF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60578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FF75A-C89E-45BA-9C12-0B7DFF4EBBAD}" type="datetimeFigureOut">
              <a:rPr lang="de-CH" smtClean="0"/>
              <a:t>26.10.2018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58477" y="4715907"/>
            <a:ext cx="6480720" cy="4467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6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B8BD2-307B-493B-8A3B-6048ACB099E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43718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10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8052" algn="l" defTabSz="81610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106" algn="l" defTabSz="81610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158" algn="l" defTabSz="81610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211" algn="l" defTabSz="81610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264" algn="l" defTabSz="81610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315" algn="l" defTabSz="81610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6369" algn="l" defTabSz="81610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4420" algn="l" defTabSz="81610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B8BD2-307B-493B-8A3B-6048ACB099E2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31469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B8BD2-307B-493B-8A3B-6048ACB099E2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6205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B8BD2-307B-493B-8A3B-6048ACB099E2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61905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B8BD2-307B-493B-8A3B-6048ACB099E2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77742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B8BD2-307B-493B-8A3B-6048ACB099E2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34717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B8BD2-307B-493B-8A3B-6048ACB099E2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366872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B8BD2-307B-493B-8A3B-6048ACB099E2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26303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1007787">
              <a:buFont typeface="Arial" panose="020B0604020202020204" pitchFamily="34" charset="0"/>
              <a:buNone/>
              <a:defRPr/>
            </a:pPr>
            <a:endParaRPr lang="de-CH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B8BD2-307B-493B-8A3B-6048ACB099E2}" type="slidenum">
              <a:rPr lang="de-CH" smtClean="0"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188042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B8BD2-307B-493B-8A3B-6048ACB099E2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619050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1007787">
              <a:buFont typeface="Arial" panose="020B0604020202020204" pitchFamily="34" charset="0"/>
              <a:buNone/>
              <a:defRPr/>
            </a:pPr>
            <a:endParaRPr lang="de-CH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B8BD2-307B-493B-8A3B-6048ACB099E2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188042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B8BD2-307B-493B-8A3B-6048ACB099E2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61905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B8BD2-307B-493B-8A3B-6048ACB099E2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871261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1007787">
              <a:buFont typeface="Arial" panose="020B0604020202020204" pitchFamily="34" charset="0"/>
              <a:buNone/>
              <a:defRPr/>
            </a:pPr>
            <a:endParaRPr lang="de-CH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B8BD2-307B-493B-8A3B-6048ACB099E2}" type="slidenum">
              <a:rPr lang="de-CH" smtClean="0"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188042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B8BD2-307B-493B-8A3B-6048ACB099E2}" type="slidenum">
              <a:rPr lang="de-CH" smtClean="0"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619050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1007787">
              <a:buFont typeface="Arial" panose="020B0604020202020204" pitchFamily="34" charset="0"/>
              <a:buNone/>
              <a:defRPr/>
            </a:pPr>
            <a:endParaRPr lang="de-CH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B8BD2-307B-493B-8A3B-6048ACB099E2}" type="slidenum">
              <a:rPr lang="de-CH" smtClean="0"/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188042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B8BD2-307B-493B-8A3B-6048ACB099E2}" type="slidenum">
              <a:rPr lang="de-CH" smtClean="0"/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619050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1007787">
              <a:buFont typeface="Arial" panose="020B0604020202020204" pitchFamily="34" charset="0"/>
              <a:buNone/>
              <a:defRPr/>
            </a:pPr>
            <a:endParaRPr lang="de-CH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B8BD2-307B-493B-8A3B-6048ACB099E2}" type="slidenum">
              <a:rPr lang="de-CH" smtClean="0"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188042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B8BD2-307B-493B-8A3B-6048ACB099E2}" type="slidenum">
              <a:rPr lang="de-CH" smtClean="0"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619050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B8BD2-307B-493B-8A3B-6048ACB099E2}" type="slidenum">
              <a:rPr lang="de-CH" smtClean="0"/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619050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342900" lvl="1" indent="-342900"/>
            <a:endParaRPr lang="de-CH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B8BD2-307B-493B-8A3B-6048ACB099E2}" type="slidenum">
              <a:rPr lang="de-CH" smtClean="0"/>
              <a:t>27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086332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B8BD2-307B-493B-8A3B-6048ACB099E2}" type="slidenum">
              <a:rPr lang="de-CH" smtClean="0"/>
              <a:t>28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91237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B8BD2-307B-493B-8A3B-6048ACB099E2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42188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0077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050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B8BD2-307B-493B-8A3B-6048ACB099E2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3040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B8BD2-307B-493B-8A3B-6048ACB099E2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3040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algn="l" defTabSz="10077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100" baseline="0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B8BD2-307B-493B-8A3B-6048ACB099E2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3040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B8BD2-307B-493B-8A3B-6048ACB099E2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3040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B8BD2-307B-493B-8A3B-6048ACB099E2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3040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0077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b="0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B8BD2-307B-493B-8A3B-6048ACB099E2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18804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1479"/>
            <a:ext cx="9144000" cy="404301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52625" y="3054670"/>
            <a:ext cx="6824655" cy="1021127"/>
          </a:xfrm>
        </p:spPr>
        <p:txBody>
          <a:bodyPr/>
          <a:lstStyle>
            <a:lvl1pPr>
              <a:defRPr sz="37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eingeben </a:t>
            </a:r>
            <a:br>
              <a:rPr lang="de-DE" dirty="0"/>
            </a:br>
            <a:r>
              <a:rPr lang="de-DE" dirty="0"/>
              <a:t>(auf 2 Zeilen)</a:t>
            </a:r>
            <a:endParaRPr lang="de-CH" dirty="0"/>
          </a:p>
        </p:txBody>
      </p:sp>
      <p:sp>
        <p:nvSpPr>
          <p:cNvPr id="6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5637" y="4495908"/>
            <a:ext cx="3810597" cy="18210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000" b="1" baseline="0">
                <a:solidFill>
                  <a:schemeClr val="bg1"/>
                </a:solidFill>
              </a:defRPr>
            </a:lvl1pPr>
            <a:lvl2pPr marL="408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Name des Referenten</a:t>
            </a:r>
            <a:endParaRPr lang="de-CH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83362" y="4726665"/>
            <a:ext cx="3788640" cy="147286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287894" indent="0">
              <a:buNone/>
              <a:defRPr sz="1000"/>
            </a:lvl2pPr>
            <a:lvl3pPr marL="583500" indent="0">
              <a:buNone/>
              <a:defRPr sz="1000"/>
            </a:lvl3pPr>
            <a:lvl4pPr marL="871393" indent="0">
              <a:buNone/>
              <a:defRPr sz="1000"/>
            </a:lvl4pPr>
            <a:lvl5pPr marL="1159287" indent="0">
              <a:buNone/>
              <a:defRPr sz="1000"/>
            </a:lvl5pPr>
          </a:lstStyle>
          <a:p>
            <a:pPr lvl="0"/>
            <a:r>
              <a:rPr lang="de-DE" dirty="0"/>
              <a:t>Monat Jahr</a:t>
            </a:r>
          </a:p>
        </p:txBody>
      </p:sp>
      <p:pic>
        <p:nvPicPr>
          <p:cNvPr id="10" name="Picture 3" descr="T:\Marketing &amp; Kommunikation\10 Komm-Führung\55 CI_CD\Corp. Design\2016_Redesign\30_CD\Logo\50_OBS\OBS_EHB_positiv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361" y="329258"/>
            <a:ext cx="1523837" cy="59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648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3788189" y="4936011"/>
            <a:ext cx="718413" cy="122444"/>
          </a:xfrm>
          <a:prstGeom prst="rect">
            <a:avLst/>
          </a:prstGeom>
        </p:spPr>
        <p:txBody>
          <a:bodyPr vert="horz" lIns="0" tIns="29146" rIns="0" bIns="29146" rtlCol="0" anchor="ctr"/>
          <a:lstStyle>
            <a:lvl1pPr algn="l">
              <a:lnSpc>
                <a:spcPts val="1296"/>
              </a:lnSpc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/>
              <a:t>22.10.2018</a:t>
            </a:r>
            <a:endParaRPr lang="de-CH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22748" y="4936011"/>
            <a:ext cx="293896" cy="122444"/>
          </a:xfrm>
          <a:prstGeom prst="rect">
            <a:avLst/>
          </a:prstGeom>
        </p:spPr>
        <p:txBody>
          <a:bodyPr vert="horz" lIns="0" tIns="29146" rIns="0" bIns="29146" rtlCol="0" anchor="ctr"/>
          <a:lstStyle>
            <a:lvl1pPr algn="l">
              <a:lnSpc>
                <a:spcPts val="1296"/>
              </a:lnSpc>
              <a:defRPr sz="900">
                <a:solidFill>
                  <a:schemeClr val="tx1"/>
                </a:solidFill>
              </a:defRPr>
            </a:lvl1pPr>
          </a:lstStyle>
          <a:p>
            <a:fld id="{DDB4617A-E8F1-4760-BE2C-C2699903E2A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5" name="Textfeld 14"/>
          <p:cNvSpPr txBox="1"/>
          <p:nvPr userDrawn="1"/>
        </p:nvSpPr>
        <p:spPr>
          <a:xfrm>
            <a:off x="4534616" y="4926897"/>
            <a:ext cx="3526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CH" sz="1000" dirty="0">
                <a:solidFill>
                  <a:schemeClr val="tx1"/>
                </a:solidFill>
              </a:rPr>
              <a:t>/</a:t>
            </a:r>
          </a:p>
        </p:txBody>
      </p:sp>
      <p:pic>
        <p:nvPicPr>
          <p:cNvPr id="7" name="Picture 2" descr="T:\Marketing &amp; Kommunikation\10 Komm-Führung\55 CI_CD\Corp. Design\2016_Redesign\30_CD\Logo\50_OBS\OBS_EHB_positiv_ohne_nam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13" y="4754983"/>
            <a:ext cx="1186001" cy="24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75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cht verwenden, ist Vorgabe für die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90018" y="101869"/>
            <a:ext cx="5980237" cy="1252823"/>
          </a:xfrm>
        </p:spPr>
        <p:txBody>
          <a:bodyPr/>
          <a:lstStyle>
            <a:lvl1pPr>
              <a:defRPr sz="4900"/>
            </a:lvl1pPr>
          </a:lstStyle>
          <a:p>
            <a:r>
              <a:rPr lang="de-DE" dirty="0"/>
              <a:t>Titel eingeben </a:t>
            </a:r>
            <a:br>
              <a:rPr lang="de-DE" dirty="0"/>
            </a:br>
            <a:r>
              <a:rPr lang="de-DE" dirty="0"/>
              <a:t>(auf 2 Zeilen)</a:t>
            </a:r>
            <a:endParaRPr lang="de-CH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-306717" y="-811846"/>
            <a:ext cx="8881063" cy="813417"/>
          </a:xfrm>
          <a:prstGeom prst="rect">
            <a:avLst/>
          </a:prstGeom>
          <a:noFill/>
        </p:spPr>
        <p:txBody>
          <a:bodyPr wrap="none" lIns="74030" tIns="37015" rIns="74030" bIns="37015" rtlCol="0">
            <a:spAutoFit/>
          </a:bodyPr>
          <a:lstStyle/>
          <a:p>
            <a:r>
              <a:rPr lang="de-CH" dirty="0"/>
              <a:t>Schalten Sie im Register Ansicht das</a:t>
            </a:r>
            <a:r>
              <a:rPr lang="de-CH" baseline="0" dirty="0"/>
              <a:t> </a:t>
            </a:r>
            <a:r>
              <a:rPr lang="de-CH" b="1" baseline="0" dirty="0"/>
              <a:t>Lineal</a:t>
            </a:r>
            <a:r>
              <a:rPr lang="de-CH" baseline="0" dirty="0"/>
              <a:t>, wie die </a:t>
            </a:r>
            <a:r>
              <a:rPr lang="de-CH" b="1" baseline="0" dirty="0"/>
              <a:t>Führungslinien</a:t>
            </a:r>
            <a:r>
              <a:rPr lang="de-CH" baseline="0" dirty="0"/>
              <a:t> ein</a:t>
            </a:r>
          </a:p>
          <a:p>
            <a:r>
              <a:rPr lang="de-CH" baseline="0" dirty="0"/>
              <a:t>Die Fusszeile wird im Register Einfügen – </a:t>
            </a:r>
            <a:r>
              <a:rPr lang="de-CH" b="1" baseline="0" dirty="0"/>
              <a:t>Kopf- und Fusszeile </a:t>
            </a:r>
            <a:r>
              <a:rPr lang="de-CH" baseline="0" dirty="0"/>
              <a:t>eingegeben</a:t>
            </a:r>
          </a:p>
          <a:p>
            <a:r>
              <a:rPr lang="de-CH" baseline="0" dirty="0"/>
              <a:t>Um eine neue Folie zu integrieren, verwenden Sie die Schaltfläche </a:t>
            </a:r>
            <a:r>
              <a:rPr lang="de-CH" b="1" baseline="0" dirty="0"/>
              <a:t>Neue Folie </a:t>
            </a:r>
            <a:r>
              <a:rPr lang="de-CH" baseline="0" dirty="0"/>
              <a:t>im Register Start</a:t>
            </a:r>
            <a:endParaRPr lang="de-CH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326880" y="4718881"/>
            <a:ext cx="718413" cy="122444"/>
          </a:xfrm>
          <a:prstGeom prst="rect">
            <a:avLst/>
          </a:prstGeom>
        </p:spPr>
        <p:txBody>
          <a:bodyPr vert="horz" lIns="0" tIns="29146" rIns="0" bIns="29146" rtlCol="0" anchor="ctr"/>
          <a:lstStyle>
            <a:lvl1pPr algn="l">
              <a:lnSpc>
                <a:spcPts val="1296"/>
              </a:lnSpc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22.10.2018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8451" y="4585416"/>
            <a:ext cx="7072203" cy="124351"/>
          </a:xfrm>
          <a:prstGeom prst="rect">
            <a:avLst/>
          </a:prstGeom>
        </p:spPr>
        <p:txBody>
          <a:bodyPr vert="horz" lIns="0" tIns="29146" rIns="0" bIns="29146" rtlCol="0" anchor="ctr"/>
          <a:lstStyle>
            <a:lvl1pPr algn="l">
              <a:lnSpc>
                <a:spcPts val="1296"/>
              </a:lnSpc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de-CH"/>
              <a:t>Titel Vorname Name oder Institut - Thema</a:t>
            </a:r>
            <a:endParaRPr lang="de-CH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1439" y="4718881"/>
            <a:ext cx="293896" cy="122444"/>
          </a:xfrm>
          <a:prstGeom prst="rect">
            <a:avLst/>
          </a:prstGeom>
        </p:spPr>
        <p:txBody>
          <a:bodyPr vert="horz" lIns="0" tIns="29146" rIns="0" bIns="29146" rtlCol="0" anchor="ctr"/>
          <a:lstStyle>
            <a:lvl1pPr algn="l">
              <a:lnSpc>
                <a:spcPts val="1296"/>
              </a:lnSpc>
              <a:defRPr sz="1000">
                <a:solidFill>
                  <a:schemeClr val="tx1"/>
                </a:solidFill>
              </a:defRPr>
            </a:lvl1pPr>
          </a:lstStyle>
          <a:p>
            <a:fld id="{DDB4617A-E8F1-4760-BE2C-C2699903E2AD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2" name="Picture 3" descr="T:\Marketing &amp; Kommunikation\10 Komm-Führung\55 CI_CD\Corp. Design\2016_Redesign\30_CD\Logo\50_OBS\OBS_EHB_positiv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589" y="329258"/>
            <a:ext cx="1523837" cy="59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T:\Marketing &amp; Kommunikation\10 Komm-Führung\55 CI_CD\Corp. Design\2016_Redesign\30_CD\Logo\50_OBS\OBS_EHB_positiv_ohne_nam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13" y="4754983"/>
            <a:ext cx="1186001" cy="24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317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4534616" y="4926897"/>
            <a:ext cx="3526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CH" sz="1000" dirty="0">
                <a:solidFill>
                  <a:schemeClr val="tx1"/>
                </a:solidFill>
              </a:rPr>
              <a:t>/</a:t>
            </a:r>
          </a:p>
        </p:txBody>
      </p:sp>
      <p:pic>
        <p:nvPicPr>
          <p:cNvPr id="13" name="Picture 2" descr="T:\Marketing &amp; Kommunikation\10 Komm-Führung\55 CI_CD\Corp. Design\2016_Redesign\30_CD\Logo\50_OBS\OBS_EHB_positiv_ohne_nam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13" y="4754983"/>
            <a:ext cx="1186001" cy="24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3790277" y="4938099"/>
            <a:ext cx="718413" cy="122444"/>
          </a:xfrm>
          <a:prstGeom prst="rect">
            <a:avLst/>
          </a:prstGeom>
        </p:spPr>
        <p:txBody>
          <a:bodyPr vert="horz" lIns="0" tIns="29146" rIns="0" bIns="29146" rtlCol="0" anchor="ctr"/>
          <a:lstStyle>
            <a:lvl1pPr algn="l">
              <a:lnSpc>
                <a:spcPts val="1296"/>
              </a:lnSpc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22.10.2018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24836" y="4938099"/>
            <a:ext cx="293896" cy="122444"/>
          </a:xfrm>
          <a:prstGeom prst="rect">
            <a:avLst/>
          </a:prstGeom>
        </p:spPr>
        <p:txBody>
          <a:bodyPr vert="horz" lIns="0" tIns="29146" rIns="0" bIns="29146" rtlCol="0" anchor="ctr"/>
          <a:lstStyle>
            <a:lvl1pPr algn="l">
              <a:lnSpc>
                <a:spcPts val="1296"/>
              </a:lnSpc>
              <a:defRPr sz="900">
                <a:solidFill>
                  <a:schemeClr val="tx1"/>
                </a:solidFill>
              </a:defRPr>
            </a:lvl1pPr>
          </a:lstStyle>
          <a:p>
            <a:fld id="{DDB4617A-E8F1-4760-BE2C-C2699903E2AD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53668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Text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7933" y="167379"/>
            <a:ext cx="8509190" cy="4245038"/>
          </a:xfrm>
        </p:spPr>
        <p:txBody>
          <a:bodyPr>
            <a:normAutofit/>
          </a:bodyPr>
          <a:lstStyle>
            <a:lvl1pPr marL="0" indent="0">
              <a:lnSpc>
                <a:spcPts val="5264"/>
              </a:lnSpc>
              <a:buNone/>
              <a:defRPr sz="4900" b="1"/>
            </a:lvl1pPr>
            <a:lvl2pPr marL="287894" indent="0">
              <a:buNone/>
              <a:defRPr/>
            </a:lvl2pPr>
            <a:lvl3pPr marL="583500" indent="0">
              <a:buNone/>
              <a:defRPr/>
            </a:lvl3pPr>
            <a:lvl4pPr marL="871393" indent="0">
              <a:buNone/>
              <a:defRPr/>
            </a:lvl4pPr>
            <a:lvl5pPr marL="1159287" indent="0">
              <a:buNone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4" name="Foliennummernplatzhalter 5"/>
          <p:cNvSpPr txBox="1">
            <a:spLocks/>
          </p:cNvSpPr>
          <p:nvPr userDrawn="1"/>
        </p:nvSpPr>
        <p:spPr>
          <a:xfrm>
            <a:off x="4622748" y="4936011"/>
            <a:ext cx="293896" cy="122444"/>
          </a:xfrm>
          <a:prstGeom prst="rect">
            <a:avLst/>
          </a:prstGeom>
        </p:spPr>
        <p:txBody>
          <a:bodyPr vert="horz" lIns="0" tIns="29146" rIns="0" bIns="29146" rtlCol="0" anchor="ctr"/>
          <a:lstStyle>
            <a:defPPr>
              <a:defRPr lang="de-DE"/>
            </a:defPPr>
            <a:lvl1pPr marL="0" algn="l" defTabSz="1007787" rtl="0" eaLnBrk="1" latinLnBrk="0" hangingPunct="1">
              <a:lnSpc>
                <a:spcPts val="1600"/>
              </a:lnSpc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92" algn="l" defTabSz="10077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787" algn="l" defTabSz="10077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679" algn="l" defTabSz="10077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573" algn="l" defTabSz="10077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466" algn="l" defTabSz="10077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358" algn="l" defTabSz="10077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252" algn="l" defTabSz="10077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144" algn="l" defTabSz="10077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dirty="0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4534616" y="4926897"/>
            <a:ext cx="3526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CH" sz="1000" dirty="0">
                <a:solidFill>
                  <a:schemeClr val="tx1"/>
                </a:solidFill>
              </a:rPr>
              <a:t>/</a:t>
            </a:r>
          </a:p>
        </p:txBody>
      </p:sp>
      <p:pic>
        <p:nvPicPr>
          <p:cNvPr id="10" name="Picture 2" descr="T:\Marketing &amp; Kommunikation\10 Komm-Führung\55 CI_CD\Corp. Design\2016_Redesign\30_CD\Logo\50_OBS\OBS_EHB_positiv_ohne_nam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13" y="4754983"/>
            <a:ext cx="1186001" cy="24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Datumsplatzhalter 3"/>
          <p:cNvSpPr>
            <a:spLocks noGrp="1"/>
          </p:cNvSpPr>
          <p:nvPr>
            <p:ph type="dt" sz="half" idx="2"/>
          </p:nvPr>
        </p:nvSpPr>
        <p:spPr>
          <a:xfrm>
            <a:off x="3790277" y="4938099"/>
            <a:ext cx="718413" cy="122444"/>
          </a:xfrm>
          <a:prstGeom prst="rect">
            <a:avLst/>
          </a:prstGeom>
        </p:spPr>
        <p:txBody>
          <a:bodyPr vert="horz" lIns="0" tIns="29146" rIns="0" bIns="29146" rtlCol="0" anchor="ctr"/>
          <a:lstStyle>
            <a:lvl1pPr algn="l">
              <a:lnSpc>
                <a:spcPts val="1296"/>
              </a:lnSpc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22.10.2018</a:t>
            </a:r>
            <a:endParaRPr lang="de-CH" dirty="0"/>
          </a:p>
        </p:txBody>
      </p:sp>
      <p:sp>
        <p:nvSpPr>
          <p:cNvPr id="2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24836" y="4938099"/>
            <a:ext cx="293896" cy="122444"/>
          </a:xfrm>
          <a:prstGeom prst="rect">
            <a:avLst/>
          </a:prstGeom>
        </p:spPr>
        <p:txBody>
          <a:bodyPr vert="horz" lIns="0" tIns="29146" rIns="0" bIns="29146" rtlCol="0" anchor="ctr"/>
          <a:lstStyle>
            <a:lvl1pPr algn="l">
              <a:lnSpc>
                <a:spcPts val="1296"/>
              </a:lnSpc>
              <a:defRPr sz="900">
                <a:solidFill>
                  <a:schemeClr val="tx1"/>
                </a:solidFill>
              </a:defRPr>
            </a:lvl1pPr>
          </a:lstStyle>
          <a:p>
            <a:fld id="{DDB4617A-E8F1-4760-BE2C-C2699903E2AD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53744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Text m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7347" y="160618"/>
            <a:ext cx="8490758" cy="4245038"/>
          </a:xfrm>
        </p:spPr>
        <p:txBody>
          <a:bodyPr>
            <a:normAutofit/>
          </a:bodyPr>
          <a:lstStyle>
            <a:lvl1pPr marL="0" indent="0">
              <a:lnSpc>
                <a:spcPts val="4533"/>
              </a:lnSpc>
              <a:buNone/>
              <a:defRPr sz="3700" b="0"/>
            </a:lvl1pPr>
            <a:lvl2pPr marL="287894" indent="0">
              <a:buNone/>
              <a:defRPr/>
            </a:lvl2pPr>
            <a:lvl3pPr marL="583500" indent="0">
              <a:buNone/>
              <a:defRPr/>
            </a:lvl3pPr>
            <a:lvl4pPr marL="871393" indent="0">
              <a:buNone/>
              <a:defRPr/>
            </a:lvl4pPr>
            <a:lvl5pPr marL="1159287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Datumsplatzhalter 3"/>
          <p:cNvSpPr txBox="1">
            <a:spLocks/>
          </p:cNvSpPr>
          <p:nvPr userDrawn="1"/>
        </p:nvSpPr>
        <p:spPr>
          <a:xfrm>
            <a:off x="3788189" y="4936011"/>
            <a:ext cx="718413" cy="122444"/>
          </a:xfrm>
          <a:prstGeom prst="rect">
            <a:avLst/>
          </a:prstGeom>
        </p:spPr>
        <p:txBody>
          <a:bodyPr vert="horz" lIns="0" tIns="29146" rIns="0" bIns="29146" rtlCol="0" anchor="ctr"/>
          <a:lstStyle>
            <a:defPPr>
              <a:defRPr lang="de-DE"/>
            </a:defPPr>
            <a:lvl1pPr marL="0" algn="l" defTabSz="1007787" rtl="0" eaLnBrk="1" latinLnBrk="0" hangingPunct="1">
              <a:lnSpc>
                <a:spcPts val="1600"/>
              </a:lnSpc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92" algn="l" defTabSz="10077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787" algn="l" defTabSz="10077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679" algn="l" defTabSz="10077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573" algn="l" defTabSz="10077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466" algn="l" defTabSz="10077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358" algn="l" defTabSz="10077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252" algn="l" defTabSz="10077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144" algn="l" defTabSz="10077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dirty="0"/>
          </a:p>
        </p:txBody>
      </p:sp>
      <p:sp>
        <p:nvSpPr>
          <p:cNvPr id="14" name="Foliennummernplatzhalter 5"/>
          <p:cNvSpPr txBox="1">
            <a:spLocks/>
          </p:cNvSpPr>
          <p:nvPr userDrawn="1"/>
        </p:nvSpPr>
        <p:spPr>
          <a:xfrm>
            <a:off x="4622748" y="4936011"/>
            <a:ext cx="293896" cy="122444"/>
          </a:xfrm>
          <a:prstGeom prst="rect">
            <a:avLst/>
          </a:prstGeom>
        </p:spPr>
        <p:txBody>
          <a:bodyPr vert="horz" lIns="0" tIns="29146" rIns="0" bIns="29146" rtlCol="0" anchor="ctr"/>
          <a:lstStyle>
            <a:defPPr>
              <a:defRPr lang="de-DE"/>
            </a:defPPr>
            <a:lvl1pPr marL="0" algn="l" defTabSz="1007787" rtl="0" eaLnBrk="1" latinLnBrk="0" hangingPunct="1">
              <a:lnSpc>
                <a:spcPts val="1600"/>
              </a:lnSpc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92" algn="l" defTabSz="10077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787" algn="l" defTabSz="10077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679" algn="l" defTabSz="10077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573" algn="l" defTabSz="10077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466" algn="l" defTabSz="10077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358" algn="l" defTabSz="10077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252" algn="l" defTabSz="10077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144" algn="l" defTabSz="10077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dirty="0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4534616" y="4926897"/>
            <a:ext cx="3526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CH" sz="1000" dirty="0">
                <a:solidFill>
                  <a:schemeClr val="tx1"/>
                </a:solidFill>
              </a:rPr>
              <a:t>/</a:t>
            </a:r>
          </a:p>
        </p:txBody>
      </p:sp>
      <p:pic>
        <p:nvPicPr>
          <p:cNvPr id="11" name="Picture 2" descr="T:\Marketing &amp; Kommunikation\10 Komm-Führung\55 CI_CD\Corp. Design\2016_Redesign\30_CD\Logo\50_OBS\OBS_EHB_positiv_ohne_nam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13" y="4754983"/>
            <a:ext cx="1186001" cy="24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Datumsplatzhalter 3"/>
          <p:cNvSpPr>
            <a:spLocks noGrp="1"/>
          </p:cNvSpPr>
          <p:nvPr>
            <p:ph type="dt" sz="half" idx="2"/>
          </p:nvPr>
        </p:nvSpPr>
        <p:spPr>
          <a:xfrm>
            <a:off x="3790277" y="4938099"/>
            <a:ext cx="718413" cy="122444"/>
          </a:xfrm>
          <a:prstGeom prst="rect">
            <a:avLst/>
          </a:prstGeom>
        </p:spPr>
        <p:txBody>
          <a:bodyPr vert="horz" lIns="0" tIns="29146" rIns="0" bIns="29146" rtlCol="0" anchor="ctr"/>
          <a:lstStyle>
            <a:lvl1pPr algn="l">
              <a:lnSpc>
                <a:spcPts val="1296"/>
              </a:lnSpc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22.10.2018</a:t>
            </a:r>
            <a:endParaRPr lang="de-CH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24836" y="4938099"/>
            <a:ext cx="293896" cy="122444"/>
          </a:xfrm>
          <a:prstGeom prst="rect">
            <a:avLst/>
          </a:prstGeom>
        </p:spPr>
        <p:txBody>
          <a:bodyPr vert="horz" lIns="0" tIns="29146" rIns="0" bIns="29146" rtlCol="0" anchor="ctr"/>
          <a:lstStyle>
            <a:lvl1pPr algn="l">
              <a:lnSpc>
                <a:spcPts val="1296"/>
              </a:lnSpc>
              <a:defRPr sz="900">
                <a:solidFill>
                  <a:schemeClr val="tx1"/>
                </a:solidFill>
              </a:defRPr>
            </a:lvl1pPr>
          </a:lstStyle>
          <a:p>
            <a:fld id="{DDB4617A-E8F1-4760-BE2C-C2699903E2AD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9389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sfolie Text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7347" y="167379"/>
            <a:ext cx="8490758" cy="4245038"/>
          </a:xfrm>
        </p:spPr>
        <p:txBody>
          <a:bodyPr>
            <a:normAutofit/>
          </a:bodyPr>
          <a:lstStyle>
            <a:lvl1pPr marL="0" indent="0">
              <a:lnSpc>
                <a:spcPts val="3887"/>
              </a:lnSpc>
              <a:buNone/>
              <a:defRPr sz="3000" b="0"/>
            </a:lvl1pPr>
            <a:lvl2pPr marL="287894" indent="0">
              <a:buNone/>
              <a:defRPr/>
            </a:lvl2pPr>
            <a:lvl3pPr marL="583500" indent="0">
              <a:buNone/>
              <a:defRPr/>
            </a:lvl3pPr>
            <a:lvl4pPr marL="871393" indent="0">
              <a:buNone/>
              <a:defRPr/>
            </a:lvl4pPr>
            <a:lvl5pPr marL="1159287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Textfeld 15"/>
          <p:cNvSpPr txBox="1"/>
          <p:nvPr userDrawn="1"/>
        </p:nvSpPr>
        <p:spPr>
          <a:xfrm>
            <a:off x="4534616" y="4926897"/>
            <a:ext cx="3526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CH" sz="1000" dirty="0">
                <a:solidFill>
                  <a:schemeClr val="tx1"/>
                </a:solidFill>
              </a:rPr>
              <a:t>/</a:t>
            </a:r>
          </a:p>
        </p:txBody>
      </p:sp>
      <p:pic>
        <p:nvPicPr>
          <p:cNvPr id="11" name="Picture 2" descr="T:\Marketing &amp; Kommunikation\10 Komm-Führung\55 CI_CD\Corp. Design\2016_Redesign\30_CD\Logo\50_OBS\OBS_EHB_positiv_ohne_nam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13" y="4754983"/>
            <a:ext cx="1186001" cy="24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Datumsplatzhalter 3"/>
          <p:cNvSpPr>
            <a:spLocks noGrp="1"/>
          </p:cNvSpPr>
          <p:nvPr>
            <p:ph type="dt" sz="half" idx="2"/>
          </p:nvPr>
        </p:nvSpPr>
        <p:spPr>
          <a:xfrm>
            <a:off x="3790277" y="4938099"/>
            <a:ext cx="718413" cy="122444"/>
          </a:xfrm>
          <a:prstGeom prst="rect">
            <a:avLst/>
          </a:prstGeom>
        </p:spPr>
        <p:txBody>
          <a:bodyPr vert="horz" lIns="0" tIns="29146" rIns="0" bIns="29146" rtlCol="0" anchor="ctr"/>
          <a:lstStyle>
            <a:lvl1pPr algn="l">
              <a:lnSpc>
                <a:spcPts val="1296"/>
              </a:lnSpc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22.10.2018</a:t>
            </a:r>
            <a:endParaRPr lang="de-CH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24836" y="4938099"/>
            <a:ext cx="293896" cy="122444"/>
          </a:xfrm>
          <a:prstGeom prst="rect">
            <a:avLst/>
          </a:prstGeom>
        </p:spPr>
        <p:txBody>
          <a:bodyPr vert="horz" lIns="0" tIns="29146" rIns="0" bIns="29146" rtlCol="0" anchor="ctr"/>
          <a:lstStyle>
            <a:lvl1pPr algn="l">
              <a:lnSpc>
                <a:spcPts val="1296"/>
              </a:lnSpc>
              <a:defRPr sz="900">
                <a:solidFill>
                  <a:schemeClr val="tx1"/>
                </a:solidFill>
              </a:defRPr>
            </a:lvl1pPr>
          </a:lstStyle>
          <a:p>
            <a:fld id="{DDB4617A-E8F1-4760-BE2C-C2699903E2AD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84603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Spalten mit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08849" y="164069"/>
            <a:ext cx="4263151" cy="889209"/>
          </a:xfrm>
        </p:spPr>
        <p:txBody>
          <a:bodyPr/>
          <a:lstStyle>
            <a:lvl1pPr>
              <a:defRPr sz="3000"/>
            </a:lvl1pPr>
          </a:lstStyle>
          <a:p>
            <a:r>
              <a:rPr lang="de-DE" dirty="0"/>
              <a:t>Titel eingeben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0800" y="1346619"/>
            <a:ext cx="4291200" cy="3065798"/>
          </a:xfrm>
        </p:spPr>
        <p:txBody>
          <a:bodyPr/>
          <a:lstStyle>
            <a:lvl1pPr>
              <a:defRPr sz="30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5063042" y="244054"/>
            <a:ext cx="3754080" cy="41683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5" name="Datumsplatzhalter 3"/>
          <p:cNvSpPr txBox="1">
            <a:spLocks/>
          </p:cNvSpPr>
          <p:nvPr userDrawn="1"/>
        </p:nvSpPr>
        <p:spPr>
          <a:xfrm>
            <a:off x="3788189" y="4936011"/>
            <a:ext cx="718413" cy="122444"/>
          </a:xfrm>
          <a:prstGeom prst="rect">
            <a:avLst/>
          </a:prstGeom>
        </p:spPr>
        <p:txBody>
          <a:bodyPr vert="horz" lIns="0" tIns="29146" rIns="0" bIns="29146" rtlCol="0" anchor="ctr"/>
          <a:lstStyle>
            <a:defPPr>
              <a:defRPr lang="de-DE"/>
            </a:defPPr>
            <a:lvl1pPr marL="0" algn="l" defTabSz="1007787" rtl="0" eaLnBrk="1" latinLnBrk="0" hangingPunct="1">
              <a:lnSpc>
                <a:spcPts val="1600"/>
              </a:lnSpc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92" algn="l" defTabSz="10077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787" algn="l" defTabSz="10077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679" algn="l" defTabSz="10077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573" algn="l" defTabSz="10077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466" algn="l" defTabSz="10077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358" algn="l" defTabSz="10077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252" algn="l" defTabSz="10077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144" algn="l" defTabSz="10077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dirty="0"/>
          </a:p>
        </p:txBody>
      </p:sp>
      <p:sp>
        <p:nvSpPr>
          <p:cNvPr id="16" name="Foliennummernplatzhalter 5"/>
          <p:cNvSpPr txBox="1">
            <a:spLocks/>
          </p:cNvSpPr>
          <p:nvPr userDrawn="1"/>
        </p:nvSpPr>
        <p:spPr>
          <a:xfrm>
            <a:off x="4622748" y="4936011"/>
            <a:ext cx="293896" cy="122444"/>
          </a:xfrm>
          <a:prstGeom prst="rect">
            <a:avLst/>
          </a:prstGeom>
        </p:spPr>
        <p:txBody>
          <a:bodyPr vert="horz" lIns="0" tIns="29146" rIns="0" bIns="29146" rtlCol="0" anchor="ctr"/>
          <a:lstStyle>
            <a:defPPr>
              <a:defRPr lang="de-DE"/>
            </a:defPPr>
            <a:lvl1pPr marL="0" algn="l" defTabSz="1007787" rtl="0" eaLnBrk="1" latinLnBrk="0" hangingPunct="1">
              <a:lnSpc>
                <a:spcPts val="1600"/>
              </a:lnSpc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92" algn="l" defTabSz="10077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787" algn="l" defTabSz="10077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679" algn="l" defTabSz="10077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573" algn="l" defTabSz="10077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466" algn="l" defTabSz="10077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358" algn="l" defTabSz="10077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252" algn="l" defTabSz="10077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144" algn="l" defTabSz="10077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dirty="0"/>
          </a:p>
        </p:txBody>
      </p:sp>
      <p:sp>
        <p:nvSpPr>
          <p:cNvPr id="19" name="Textfeld 18"/>
          <p:cNvSpPr txBox="1"/>
          <p:nvPr userDrawn="1"/>
        </p:nvSpPr>
        <p:spPr>
          <a:xfrm>
            <a:off x="4534616" y="4926897"/>
            <a:ext cx="3526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CH" sz="1000" dirty="0">
                <a:solidFill>
                  <a:schemeClr val="tx1"/>
                </a:solidFill>
              </a:rPr>
              <a:t>/</a:t>
            </a:r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3790277" y="4938099"/>
            <a:ext cx="718413" cy="122444"/>
          </a:xfrm>
          <a:prstGeom prst="rect">
            <a:avLst/>
          </a:prstGeom>
        </p:spPr>
        <p:txBody>
          <a:bodyPr vert="horz" lIns="0" tIns="29146" rIns="0" bIns="29146" rtlCol="0" anchor="ctr"/>
          <a:lstStyle>
            <a:lvl1pPr algn="l">
              <a:lnSpc>
                <a:spcPts val="1296"/>
              </a:lnSpc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22.10.2018</a:t>
            </a:r>
            <a:endParaRPr lang="de-CH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24836" y="4938099"/>
            <a:ext cx="293896" cy="122444"/>
          </a:xfrm>
          <a:prstGeom prst="rect">
            <a:avLst/>
          </a:prstGeom>
        </p:spPr>
        <p:txBody>
          <a:bodyPr vert="horz" lIns="0" tIns="29146" rIns="0" bIns="29146" rtlCol="0" anchor="ctr"/>
          <a:lstStyle>
            <a:lvl1pPr algn="l">
              <a:lnSpc>
                <a:spcPts val="1296"/>
              </a:lnSpc>
              <a:defRPr sz="900">
                <a:solidFill>
                  <a:schemeClr val="tx1"/>
                </a:solidFill>
              </a:defRPr>
            </a:lvl1pPr>
          </a:lstStyle>
          <a:p>
            <a:fld id="{DDB4617A-E8F1-4760-BE2C-C2699903E2AD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4" name="Picture 2" descr="T:\Marketing &amp; Kommunikation\10 Komm-Führung\55 CI_CD\Corp. Design\2016_Redesign\30_CD\Logo\50_OBS\OBS_EHB_positiv_ohne_nam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13" y="4754983"/>
            <a:ext cx="1186001" cy="24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450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 mit Text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17985" y="3258115"/>
            <a:ext cx="8499137" cy="1154301"/>
          </a:xfrm>
        </p:spPr>
        <p:txBody>
          <a:bodyPr/>
          <a:lstStyle>
            <a:lvl1pPr>
              <a:lnSpc>
                <a:spcPts val="3887"/>
              </a:lnSpc>
              <a:defRPr sz="3000" b="0"/>
            </a:lvl1pPr>
          </a:lstStyle>
          <a:p>
            <a:r>
              <a:rPr lang="de-DE" dirty="0"/>
              <a:t>Titel eingeben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299835" y="244055"/>
            <a:ext cx="8517287" cy="291461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5" name="Datumsplatzhalter 3"/>
          <p:cNvSpPr txBox="1">
            <a:spLocks/>
          </p:cNvSpPr>
          <p:nvPr userDrawn="1"/>
        </p:nvSpPr>
        <p:spPr>
          <a:xfrm>
            <a:off x="3788189" y="4936011"/>
            <a:ext cx="718413" cy="122444"/>
          </a:xfrm>
          <a:prstGeom prst="rect">
            <a:avLst/>
          </a:prstGeom>
        </p:spPr>
        <p:txBody>
          <a:bodyPr vert="horz" lIns="0" tIns="29146" rIns="0" bIns="29146" rtlCol="0" anchor="ctr"/>
          <a:lstStyle>
            <a:defPPr>
              <a:defRPr lang="de-DE"/>
            </a:defPPr>
            <a:lvl1pPr marL="0" algn="l" defTabSz="1007787" rtl="0" eaLnBrk="1" latinLnBrk="0" hangingPunct="1">
              <a:lnSpc>
                <a:spcPts val="1600"/>
              </a:lnSpc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92" algn="l" defTabSz="10077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787" algn="l" defTabSz="10077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679" algn="l" defTabSz="10077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573" algn="l" defTabSz="10077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466" algn="l" defTabSz="10077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358" algn="l" defTabSz="10077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252" algn="l" defTabSz="10077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144" algn="l" defTabSz="10077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dirty="0"/>
          </a:p>
        </p:txBody>
      </p:sp>
      <p:sp>
        <p:nvSpPr>
          <p:cNvPr id="16" name="Foliennummernplatzhalter 5"/>
          <p:cNvSpPr txBox="1">
            <a:spLocks/>
          </p:cNvSpPr>
          <p:nvPr userDrawn="1"/>
        </p:nvSpPr>
        <p:spPr>
          <a:xfrm>
            <a:off x="4622748" y="4936011"/>
            <a:ext cx="293896" cy="122444"/>
          </a:xfrm>
          <a:prstGeom prst="rect">
            <a:avLst/>
          </a:prstGeom>
        </p:spPr>
        <p:txBody>
          <a:bodyPr vert="horz" lIns="0" tIns="29146" rIns="0" bIns="29146" rtlCol="0" anchor="ctr"/>
          <a:lstStyle>
            <a:defPPr>
              <a:defRPr lang="de-DE"/>
            </a:defPPr>
            <a:lvl1pPr marL="0" algn="l" defTabSz="1007787" rtl="0" eaLnBrk="1" latinLnBrk="0" hangingPunct="1">
              <a:lnSpc>
                <a:spcPts val="1600"/>
              </a:lnSpc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92" algn="l" defTabSz="10077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787" algn="l" defTabSz="10077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679" algn="l" defTabSz="10077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573" algn="l" defTabSz="10077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466" algn="l" defTabSz="10077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358" algn="l" defTabSz="10077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252" algn="l" defTabSz="10077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144" algn="l" defTabSz="100778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dirty="0"/>
          </a:p>
        </p:txBody>
      </p:sp>
      <p:sp>
        <p:nvSpPr>
          <p:cNvPr id="18" name="Textfeld 17"/>
          <p:cNvSpPr txBox="1"/>
          <p:nvPr userDrawn="1"/>
        </p:nvSpPr>
        <p:spPr>
          <a:xfrm>
            <a:off x="4534616" y="4926897"/>
            <a:ext cx="3526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CH" sz="1000" dirty="0">
                <a:solidFill>
                  <a:schemeClr val="tx1"/>
                </a:solidFill>
              </a:rPr>
              <a:t>/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3790277" y="4938099"/>
            <a:ext cx="718413" cy="122444"/>
          </a:xfrm>
          <a:prstGeom prst="rect">
            <a:avLst/>
          </a:prstGeom>
        </p:spPr>
        <p:txBody>
          <a:bodyPr vert="horz" lIns="0" tIns="29146" rIns="0" bIns="29146" rtlCol="0" anchor="ctr"/>
          <a:lstStyle>
            <a:lvl1pPr algn="l">
              <a:lnSpc>
                <a:spcPts val="1296"/>
              </a:lnSpc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/>
              <a:t>22.10.2018</a:t>
            </a:r>
            <a:endParaRPr lang="de-CH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24836" y="4938099"/>
            <a:ext cx="293896" cy="122444"/>
          </a:xfrm>
          <a:prstGeom prst="rect">
            <a:avLst/>
          </a:prstGeom>
        </p:spPr>
        <p:txBody>
          <a:bodyPr vert="horz" lIns="0" tIns="29146" rIns="0" bIns="29146" rtlCol="0" anchor="ctr"/>
          <a:lstStyle>
            <a:lvl1pPr algn="l">
              <a:lnSpc>
                <a:spcPts val="1296"/>
              </a:lnSpc>
              <a:defRPr sz="900">
                <a:solidFill>
                  <a:schemeClr val="tx1"/>
                </a:solidFill>
              </a:defRPr>
            </a:lvl1pPr>
          </a:lstStyle>
          <a:p>
            <a:fld id="{DDB4617A-E8F1-4760-BE2C-C2699903E2AD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2" name="Picture 2" descr="T:\Marketing &amp; Kommunikation\10 Komm-Führung\55 CI_CD\Corp. Design\2016_Redesign\30_CD\Logo\50_OBS\OBS_EHB_positiv_ohne_nam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13" y="4754983"/>
            <a:ext cx="1186001" cy="24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69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 mit Text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17985" y="171584"/>
            <a:ext cx="8499137" cy="832711"/>
          </a:xfrm>
        </p:spPr>
        <p:txBody>
          <a:bodyPr/>
          <a:lstStyle>
            <a:lvl1pPr>
              <a:lnSpc>
                <a:spcPts val="3887"/>
              </a:lnSpc>
              <a:defRPr sz="3000" b="0"/>
            </a:lvl1pPr>
          </a:lstStyle>
          <a:p>
            <a:r>
              <a:rPr lang="de-DE" dirty="0"/>
              <a:t>Titel eingeben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290818" y="1074013"/>
            <a:ext cx="8526302" cy="333840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2"/>
          </p:nvPr>
        </p:nvSpPr>
        <p:spPr>
          <a:xfrm>
            <a:off x="3788189" y="4936011"/>
            <a:ext cx="718413" cy="122444"/>
          </a:xfrm>
          <a:prstGeom prst="rect">
            <a:avLst/>
          </a:prstGeom>
        </p:spPr>
        <p:txBody>
          <a:bodyPr vert="horz" lIns="0" tIns="29146" rIns="0" bIns="29146" rtlCol="0" anchor="ctr"/>
          <a:lstStyle>
            <a:lvl1pPr algn="l">
              <a:lnSpc>
                <a:spcPts val="1296"/>
              </a:lnSpc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/>
              <a:t>22.10.2018</a:t>
            </a:r>
            <a:endParaRPr lang="de-CH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22748" y="4936011"/>
            <a:ext cx="293896" cy="122444"/>
          </a:xfrm>
          <a:prstGeom prst="rect">
            <a:avLst/>
          </a:prstGeom>
        </p:spPr>
        <p:txBody>
          <a:bodyPr vert="horz" lIns="0" tIns="29146" rIns="0" bIns="29146" rtlCol="0" anchor="ctr"/>
          <a:lstStyle>
            <a:lvl1pPr algn="l">
              <a:lnSpc>
                <a:spcPts val="1296"/>
              </a:lnSpc>
              <a:defRPr sz="900">
                <a:solidFill>
                  <a:schemeClr val="tx1"/>
                </a:solidFill>
              </a:defRPr>
            </a:lvl1pPr>
          </a:lstStyle>
          <a:p>
            <a:fld id="{DDB4617A-E8F1-4760-BE2C-C2699903E2A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8" name="Textfeld 17"/>
          <p:cNvSpPr txBox="1"/>
          <p:nvPr userDrawn="1"/>
        </p:nvSpPr>
        <p:spPr>
          <a:xfrm>
            <a:off x="4534616" y="4926897"/>
            <a:ext cx="3526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CH" sz="1000" dirty="0">
                <a:solidFill>
                  <a:schemeClr val="tx1"/>
                </a:solidFill>
              </a:rPr>
              <a:t>/</a:t>
            </a:r>
          </a:p>
        </p:txBody>
      </p:sp>
      <p:pic>
        <p:nvPicPr>
          <p:cNvPr id="10" name="Picture 2" descr="T:\Marketing &amp; Kommunikation\10 Komm-Führung\55 CI_CD\Corp. Design\2016_Redesign\30_CD\Logo\50_OBS\OBS_EHB_positiv_ohne_nam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13" y="4754983"/>
            <a:ext cx="1186001" cy="24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339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0016" y="136423"/>
            <a:ext cx="8527104" cy="1103121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3788189" y="4936011"/>
            <a:ext cx="718413" cy="122444"/>
          </a:xfrm>
          <a:prstGeom prst="rect">
            <a:avLst/>
          </a:prstGeom>
        </p:spPr>
        <p:txBody>
          <a:bodyPr vert="horz" lIns="0" tIns="29146" rIns="0" bIns="29146" rtlCol="0" anchor="ctr"/>
          <a:lstStyle>
            <a:lvl1pPr algn="l">
              <a:lnSpc>
                <a:spcPts val="1296"/>
              </a:lnSpc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/>
              <a:t>22.10.2018</a:t>
            </a:r>
            <a:endParaRPr lang="de-CH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22748" y="4936011"/>
            <a:ext cx="293896" cy="122444"/>
          </a:xfrm>
          <a:prstGeom prst="rect">
            <a:avLst/>
          </a:prstGeom>
        </p:spPr>
        <p:txBody>
          <a:bodyPr vert="horz" lIns="0" tIns="29146" rIns="0" bIns="29146" rtlCol="0" anchor="ctr"/>
          <a:lstStyle>
            <a:lvl1pPr algn="l">
              <a:lnSpc>
                <a:spcPts val="1296"/>
              </a:lnSpc>
              <a:defRPr sz="900">
                <a:solidFill>
                  <a:schemeClr val="tx1"/>
                </a:solidFill>
              </a:defRPr>
            </a:lvl1pPr>
          </a:lstStyle>
          <a:p>
            <a:fld id="{DDB4617A-E8F1-4760-BE2C-C2699903E2A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4534616" y="4926897"/>
            <a:ext cx="3526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CH" sz="1000" dirty="0">
                <a:solidFill>
                  <a:schemeClr val="tx1"/>
                </a:solidFill>
              </a:rPr>
              <a:t>/</a:t>
            </a:r>
          </a:p>
        </p:txBody>
      </p:sp>
      <p:pic>
        <p:nvPicPr>
          <p:cNvPr id="8" name="Picture 2" descr="T:\Marketing &amp; Kommunikation\10 Komm-Führung\55 CI_CD\Corp. Design\2016_Redesign\30_CD\Logo\50_OBS\OBS_EHB_positiv_ohne_nam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13" y="4754983"/>
            <a:ext cx="1186001" cy="24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31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90016" y="136423"/>
            <a:ext cx="7287264" cy="11031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90016" y="1262986"/>
            <a:ext cx="7287264" cy="31494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9309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2" r:id="rId7"/>
    <p:sldLayoutId id="2147483673" r:id="rId8"/>
    <p:sldLayoutId id="2147483674" r:id="rId9"/>
    <p:sldLayoutId id="2147483675" r:id="rId10"/>
    <p:sldLayoutId id="2147483664" r:id="rId11"/>
  </p:sldLayoutIdLst>
  <p:hf hdr="0"/>
  <p:txStyles>
    <p:titleStyle>
      <a:lvl1pPr algn="l" defTabSz="816106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7894" indent="-287894" algn="l" defTabSz="81610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583500" indent="-295606" algn="l" defTabSz="81610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71393" indent="-287894" algn="l" defTabSz="816106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59287" indent="-287894" algn="l" defTabSz="816106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6178" indent="-296891" algn="l" defTabSz="816106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289" indent="-204027" algn="l" defTabSz="81610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342" indent="-204027" algn="l" defTabSz="81610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395" indent="-204027" algn="l" defTabSz="81610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8447" indent="-204027" algn="l" defTabSz="81610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161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052" algn="l" defTabSz="8161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106" algn="l" defTabSz="8161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158" algn="l" defTabSz="8161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211" algn="l" defTabSz="8161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264" algn="l" defTabSz="8161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315" algn="l" defTabSz="8161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369" algn="l" defTabSz="8161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420" algn="l" defTabSz="8161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Ines.Trede@ehb.swiss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ehb.swiss/obs/digitalisierung-und-berufsbildung" TargetMode="External"/><Relationship Id="rId5" Type="http://schemas.openxmlformats.org/officeDocument/2006/relationships/hyperlink" Target="mailto:Juerg.Schweri@ehb.swiss" TargetMode="External"/><Relationship Id="rId4" Type="http://schemas.openxmlformats.org/officeDocument/2006/relationships/hyperlink" Target="mailto:Andre.zbinden@ehb.swis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hb.swiss/obs/digitalisierung-und-berufsbildu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2950" y="2582944"/>
            <a:ext cx="6562709" cy="1492853"/>
          </a:xfrm>
        </p:spPr>
        <p:txBody>
          <a:bodyPr/>
          <a:lstStyle/>
          <a:p>
            <a:r>
              <a:rPr lang="de-CH" sz="1600" dirty="0" smtClean="0"/>
              <a:t>Trendbericht 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Digitalisierung </a:t>
            </a:r>
            <a:r>
              <a:rPr lang="de-CH" dirty="0"/>
              <a:t>und Berufsbildung </a:t>
            </a:r>
            <a:r>
              <a:rPr lang="de-CH" sz="1600" dirty="0"/>
              <a:t>Herausforderungen und Wege in die Zukunft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52950" y="4495908"/>
            <a:ext cx="3810597" cy="182109"/>
          </a:xfrm>
        </p:spPr>
        <p:txBody>
          <a:bodyPr/>
          <a:lstStyle/>
          <a:p>
            <a:r>
              <a:rPr lang="de-CH" dirty="0"/>
              <a:t>Ines Trede &amp; André Zbinden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674907" y="4726665"/>
            <a:ext cx="3788640" cy="147286"/>
          </a:xfrm>
        </p:spPr>
        <p:txBody>
          <a:bodyPr/>
          <a:lstStyle/>
          <a:p>
            <a:r>
              <a:rPr lang="de-CH" dirty="0"/>
              <a:t>22.10.2018</a:t>
            </a:r>
          </a:p>
        </p:txBody>
      </p:sp>
    </p:spTree>
    <p:extLst>
      <p:ext uri="{BB962C8B-B14F-4D97-AF65-F5344CB8AC3E}">
        <p14:creationId xmlns:p14="http://schemas.microsoft.com/office/powerpoint/2010/main" val="211079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0015" y="136423"/>
            <a:ext cx="7939764" cy="1103121"/>
          </a:xfrm>
        </p:spPr>
        <p:txBody>
          <a:bodyPr/>
          <a:lstStyle/>
          <a:p>
            <a:r>
              <a:rPr lang="de-CH" sz="3000" dirty="0"/>
              <a:t>Wie schätzen Sie die künftigen Herausforderungen für Berufsbildungsverantwortliche ein?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88189" y="4936011"/>
            <a:ext cx="718413" cy="122444"/>
          </a:xfrm>
          <a:prstGeom prst="rect">
            <a:avLst/>
          </a:prstGeom>
        </p:spPr>
        <p:txBody>
          <a:bodyPr/>
          <a:lstStyle/>
          <a:p>
            <a:r>
              <a:rPr lang="de-DE"/>
              <a:t>22.10.2018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4622748" y="4936011"/>
            <a:ext cx="293896" cy="122444"/>
          </a:xfrm>
          <a:prstGeom prst="rect">
            <a:avLst/>
          </a:prstGeom>
        </p:spPr>
        <p:txBody>
          <a:bodyPr/>
          <a:lstStyle/>
          <a:p>
            <a:fld id="{DDB4617A-E8F1-4760-BE2C-C2699903E2AD}" type="slidenum">
              <a:rPr lang="de-CH" smtClean="0"/>
              <a:pPr/>
              <a:t>10</a:t>
            </a:fld>
            <a:endParaRPr lang="de-CH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36" y="1710211"/>
            <a:ext cx="5801840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31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55" y="1317326"/>
            <a:ext cx="499730" cy="443667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88189" y="4936011"/>
            <a:ext cx="718413" cy="122444"/>
          </a:xfrm>
          <a:prstGeom prst="rect">
            <a:avLst/>
          </a:prstGeom>
        </p:spPr>
        <p:txBody>
          <a:bodyPr/>
          <a:lstStyle/>
          <a:p>
            <a:r>
              <a:rPr lang="de-CH" dirty="0"/>
              <a:t>22.10.2018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22748" y="4936011"/>
            <a:ext cx="293896" cy="122444"/>
          </a:xfrm>
          <a:prstGeom prst="rect">
            <a:avLst/>
          </a:prstGeom>
        </p:spPr>
        <p:txBody>
          <a:bodyPr/>
          <a:lstStyle/>
          <a:p>
            <a:fld id="{DDB4617A-E8F1-4760-BE2C-C2699903E2AD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4855" y="1382151"/>
            <a:ext cx="7139775" cy="3149432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de-CH" sz="2000" dirty="0"/>
              <a:t>Freiraum, Verantwortung und (Bildungs-) Ungewissheit</a:t>
            </a:r>
          </a:p>
          <a:p>
            <a:pPr marL="0" lvl="1" indent="0">
              <a:buNone/>
            </a:pPr>
            <a:endParaRPr lang="de-CH" sz="2000" dirty="0"/>
          </a:p>
          <a:p>
            <a:pPr marL="0" lvl="1" indent="0">
              <a:buNone/>
            </a:pPr>
            <a:r>
              <a:rPr lang="de-CH" sz="2000" dirty="0"/>
              <a:t>Rollenklarheit </a:t>
            </a:r>
          </a:p>
          <a:p>
            <a:pPr marL="0" lvl="1" indent="0">
              <a:buNone/>
            </a:pPr>
            <a:endParaRPr lang="de-CH" sz="2000" dirty="0"/>
          </a:p>
          <a:p>
            <a:pPr marL="0" lvl="1" indent="0">
              <a:buNone/>
            </a:pPr>
            <a:r>
              <a:rPr lang="de-CH" sz="2000" dirty="0"/>
              <a:t>Anforderungen an «digital </a:t>
            </a:r>
            <a:r>
              <a:rPr lang="de-CH" sz="2000" dirty="0" err="1"/>
              <a:t>literacy</a:t>
            </a:r>
            <a:r>
              <a:rPr lang="de-CH" sz="2000" dirty="0"/>
              <a:t>», Überblickswissen und Allgemeinbildung der Berufsbildungsverantwortlichen</a:t>
            </a:r>
          </a:p>
          <a:p>
            <a:pPr marL="0" lvl="1" indent="0">
              <a:buNone/>
            </a:pPr>
            <a:endParaRPr lang="de-CH" sz="2000" dirty="0"/>
          </a:p>
          <a:p>
            <a:pPr marL="0" lvl="1" indent="0">
              <a:buNone/>
            </a:pPr>
            <a:r>
              <a:rPr lang="de-CH" sz="2000" dirty="0"/>
              <a:t>Didaktische Anforderungen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55" y="2061605"/>
            <a:ext cx="499730" cy="44366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000" dirty="0"/>
              <a:t>Herausforderungen für die Berufsbildungsverantwortlichen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55" y="2883857"/>
            <a:ext cx="499730" cy="443667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55" y="3833699"/>
            <a:ext cx="499730" cy="44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2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22.10.2018</a:t>
            </a:r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4617A-E8F1-4760-BE2C-C2699903E2AD}" type="slidenum">
              <a:rPr lang="de-CH" smtClean="0"/>
              <a:pPr/>
              <a:t>12</a:t>
            </a:fld>
            <a:endParaRPr lang="de-CH" dirty="0"/>
          </a:p>
        </p:txBody>
      </p:sp>
      <p:pic>
        <p:nvPicPr>
          <p:cNvPr id="1026" name="Picture 2" descr="C:\Users\sms\Desktop\Fotolia_209232983_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605" y="256399"/>
            <a:ext cx="6386285" cy="426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14673" y="4676726"/>
            <a:ext cx="3012245" cy="197882"/>
          </a:xfrm>
          <a:prstGeom prst="rect">
            <a:avLst/>
          </a:prstGeom>
          <a:noFill/>
        </p:spPr>
        <p:txBody>
          <a:bodyPr wrap="square" lIns="74048" tIns="37024" rIns="74048" bIns="37024" rtlCol="0">
            <a:spAutoFit/>
          </a:bodyPr>
          <a:lstStyle/>
          <a:p>
            <a:r>
              <a:rPr lang="de-CH" sz="800" dirty="0"/>
              <a:t>Bildquelle: </a:t>
            </a:r>
            <a:r>
              <a:rPr lang="de-CH" sz="800" dirty="0" smtClean="0"/>
              <a:t>EHB (</a:t>
            </a:r>
            <a:r>
              <a:rPr lang="de-CH" sz="800" dirty="0" err="1" smtClean="0"/>
              <a:t>Fotolia</a:t>
            </a:r>
            <a:r>
              <a:rPr lang="de-CH" sz="800" dirty="0" smtClean="0"/>
              <a:t>)</a:t>
            </a:r>
            <a:endParaRPr lang="de-CH" sz="800" dirty="0"/>
          </a:p>
        </p:txBody>
      </p:sp>
    </p:spTree>
    <p:extLst>
      <p:ext uri="{BB962C8B-B14F-4D97-AF65-F5344CB8AC3E}">
        <p14:creationId xmlns:p14="http://schemas.microsoft.com/office/powerpoint/2010/main" val="41594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22.10.2018</a:t>
            </a:r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4617A-E8F1-4760-BE2C-C2699903E2AD}" type="slidenum">
              <a:rPr lang="de-CH" smtClean="0"/>
              <a:pPr/>
              <a:t>13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6" b="3562"/>
          <a:stretch/>
        </p:blipFill>
        <p:spPr>
          <a:xfrm>
            <a:off x="422490" y="607666"/>
            <a:ext cx="4084112" cy="2721935"/>
          </a:xfrm>
          <a:prstGeom prst="rect">
            <a:avLst/>
          </a:prstGeom>
        </p:spPr>
      </p:pic>
      <p:pic>
        <p:nvPicPr>
          <p:cNvPr id="10" name="Picture 2" descr="C:\Users\sms\Desktop\Fotolia_50927003_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748" y="607667"/>
            <a:ext cx="4084112" cy="272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514673" y="4676726"/>
            <a:ext cx="3012245" cy="197882"/>
          </a:xfrm>
          <a:prstGeom prst="rect">
            <a:avLst/>
          </a:prstGeom>
          <a:noFill/>
        </p:spPr>
        <p:txBody>
          <a:bodyPr wrap="square" lIns="74048" tIns="37024" rIns="74048" bIns="37024" rtlCol="0">
            <a:spAutoFit/>
          </a:bodyPr>
          <a:lstStyle/>
          <a:p>
            <a:r>
              <a:rPr lang="de-CH" sz="800" dirty="0"/>
              <a:t>Bildquelle: </a:t>
            </a:r>
            <a:r>
              <a:rPr lang="de-CH" sz="800" dirty="0" err="1" smtClean="0"/>
              <a:t>Bettermarks</a:t>
            </a:r>
            <a:r>
              <a:rPr lang="de-CH" sz="800" dirty="0" smtClean="0"/>
              <a:t> / EHB (</a:t>
            </a:r>
            <a:r>
              <a:rPr lang="de-CH" sz="800" dirty="0" err="1" smtClean="0"/>
              <a:t>Fotolia</a:t>
            </a:r>
            <a:r>
              <a:rPr lang="de-CH" sz="800" dirty="0" smtClean="0"/>
              <a:t>)</a:t>
            </a:r>
            <a:endParaRPr lang="de-CH" sz="800" dirty="0"/>
          </a:p>
        </p:txBody>
      </p:sp>
    </p:spTree>
    <p:extLst>
      <p:ext uri="{BB962C8B-B14F-4D97-AF65-F5344CB8AC3E}">
        <p14:creationId xmlns:p14="http://schemas.microsoft.com/office/powerpoint/2010/main" val="262127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3788189" y="4936011"/>
            <a:ext cx="718413" cy="122444"/>
          </a:xfrm>
          <a:prstGeom prst="rect">
            <a:avLst/>
          </a:prstGeom>
        </p:spPr>
        <p:txBody>
          <a:bodyPr/>
          <a:lstStyle/>
          <a:p>
            <a:r>
              <a:rPr lang="fr-CH"/>
              <a:t>22.10.2018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4622748" y="4936011"/>
            <a:ext cx="293896" cy="122444"/>
          </a:xfrm>
          <a:prstGeom prst="rect">
            <a:avLst/>
          </a:prstGeom>
        </p:spPr>
        <p:txBody>
          <a:bodyPr/>
          <a:lstStyle/>
          <a:p>
            <a:fld id="{DDB4617A-E8F1-4760-BE2C-C2699903E2AD}" type="slidenum">
              <a:rPr lang="de-CH" smtClean="0"/>
              <a:pPr/>
              <a:t>14</a:t>
            </a:fld>
            <a:endParaRPr lang="de-CH"/>
          </a:p>
        </p:txBody>
      </p:sp>
      <p:pic>
        <p:nvPicPr>
          <p:cNvPr id="3074" name="Picture 2" descr="C:\Users\sms\Desktop\4da21eb7095557f4adad6684c60c786e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492" y="449863"/>
            <a:ext cx="2232000" cy="396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ms\Desktop\5311bf279d028925ccc7d987c5d786b2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48" y="449863"/>
            <a:ext cx="2232000" cy="396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ms\Desktop\8705bd2061a3d51f850fdcb2e273d435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09" y="449863"/>
            <a:ext cx="2232000" cy="396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514673" y="4676726"/>
            <a:ext cx="3012245" cy="197882"/>
          </a:xfrm>
          <a:prstGeom prst="rect">
            <a:avLst/>
          </a:prstGeom>
          <a:noFill/>
        </p:spPr>
        <p:txBody>
          <a:bodyPr wrap="square" lIns="74048" tIns="37024" rIns="74048" bIns="37024" rtlCol="0">
            <a:spAutoFit/>
          </a:bodyPr>
          <a:lstStyle/>
          <a:p>
            <a:r>
              <a:rPr lang="de-CH" sz="800" dirty="0"/>
              <a:t>Bildquelle: </a:t>
            </a:r>
            <a:r>
              <a:rPr lang="de-CH" sz="800" dirty="0" smtClean="0"/>
              <a:t>Apannie.com</a:t>
            </a:r>
            <a:endParaRPr lang="de-CH" sz="800" dirty="0"/>
          </a:p>
        </p:txBody>
      </p:sp>
    </p:spTree>
    <p:extLst>
      <p:ext uri="{BB962C8B-B14F-4D97-AF65-F5344CB8AC3E}">
        <p14:creationId xmlns:p14="http://schemas.microsoft.com/office/powerpoint/2010/main" val="45285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22.10.2018</a:t>
            </a:r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4617A-E8F1-4760-BE2C-C2699903E2AD}" type="slidenum">
              <a:rPr lang="de-CH" smtClean="0"/>
              <a:pPr/>
              <a:t>15</a:t>
            </a:fld>
            <a:endParaRPr lang="de-CH" dirty="0"/>
          </a:p>
        </p:txBody>
      </p:sp>
      <p:sp>
        <p:nvSpPr>
          <p:cNvPr id="8" name="Rechteck 7"/>
          <p:cNvSpPr/>
          <p:nvPr/>
        </p:nvSpPr>
        <p:spPr>
          <a:xfrm>
            <a:off x="333615" y="367516"/>
            <a:ext cx="3772903" cy="120607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48" tIns="37024" rIns="74048" bIns="37024" rtlCol="0" anchor="ctr"/>
          <a:lstStyle/>
          <a:p>
            <a:r>
              <a:rPr lang="de-CH" b="1" dirty="0">
                <a:solidFill>
                  <a:schemeClr val="tx1"/>
                </a:solidFill>
              </a:rPr>
              <a:t>Betrieb</a:t>
            </a:r>
          </a:p>
          <a:p>
            <a:r>
              <a:rPr lang="de-CH" dirty="0">
                <a:solidFill>
                  <a:schemeClr val="tx1"/>
                </a:solidFill>
              </a:rPr>
              <a:t>Sie wenden die betriebsüblichen Werkzeuge zur Massaufnahme an (z.B. Laser, Winkel, Schieblehre).</a:t>
            </a:r>
          </a:p>
        </p:txBody>
      </p:sp>
      <p:sp>
        <p:nvSpPr>
          <p:cNvPr id="14" name="Rechteck 13"/>
          <p:cNvSpPr/>
          <p:nvPr/>
        </p:nvSpPr>
        <p:spPr>
          <a:xfrm>
            <a:off x="2547157" y="1629098"/>
            <a:ext cx="3772903" cy="1206070"/>
          </a:xfrm>
          <a:prstGeom prst="rect">
            <a:avLst/>
          </a:prstGeom>
          <a:solidFill>
            <a:srgbClr val="FFCC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48" tIns="37024" rIns="74048" bIns="37024" rtlCol="0" anchor="ctr"/>
          <a:lstStyle/>
          <a:p>
            <a:r>
              <a:rPr lang="de-CH" b="1" dirty="0">
                <a:solidFill>
                  <a:schemeClr val="tx1"/>
                </a:solidFill>
              </a:rPr>
              <a:t>Überbetriebliche Kurse</a:t>
            </a:r>
          </a:p>
          <a:p>
            <a:r>
              <a:rPr lang="de-CH" dirty="0">
                <a:solidFill>
                  <a:schemeClr val="tx1"/>
                </a:solidFill>
              </a:rPr>
              <a:t>Sie unterscheiden in der Anwendung branchenübliche Werkzeuge zur Massaufnahme (z.B. Laser, Winkel, Schieblehre).</a:t>
            </a:r>
          </a:p>
        </p:txBody>
      </p:sp>
      <p:sp>
        <p:nvSpPr>
          <p:cNvPr id="15" name="Rechteck 14"/>
          <p:cNvSpPr/>
          <p:nvPr/>
        </p:nvSpPr>
        <p:spPr>
          <a:xfrm>
            <a:off x="5283730" y="2914631"/>
            <a:ext cx="3772903" cy="1206070"/>
          </a:xfrm>
          <a:prstGeom prst="rect">
            <a:avLst/>
          </a:prstGeom>
          <a:solidFill>
            <a:srgbClr val="CCFFC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48" tIns="37024" rIns="74048" bIns="37024" rtlCol="0" anchor="ctr"/>
          <a:lstStyle/>
          <a:p>
            <a:r>
              <a:rPr lang="de-CH" b="1" dirty="0">
                <a:solidFill>
                  <a:schemeClr val="tx1"/>
                </a:solidFill>
              </a:rPr>
              <a:t>Berufsfachschule</a:t>
            </a:r>
          </a:p>
          <a:p>
            <a:r>
              <a:rPr lang="de-CH" dirty="0">
                <a:solidFill>
                  <a:schemeClr val="tx1"/>
                </a:solidFill>
              </a:rPr>
              <a:t>Sie beschreiben branchenübliche Werkzeuge zur Massaufnahme und deren Einsatz (z.B. Laser, Winkel, Schieblehre).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14674" y="4676726"/>
            <a:ext cx="6721946" cy="320992"/>
          </a:xfrm>
          <a:prstGeom prst="rect">
            <a:avLst/>
          </a:prstGeom>
          <a:noFill/>
        </p:spPr>
        <p:txBody>
          <a:bodyPr wrap="square" lIns="74048" tIns="37024" rIns="74048" bIns="37024" rtlCol="0">
            <a:spAutoFit/>
          </a:bodyPr>
          <a:lstStyle/>
          <a:p>
            <a:r>
              <a:rPr lang="de-CH" sz="800" dirty="0"/>
              <a:t>VSSM/FRM. Bildungsplan zur Verordnung über die berufliche Grundbildung Schreinerin EFZ/Schreiner EFZ (2013). Zürich. </a:t>
            </a:r>
            <a:r>
              <a:rPr lang="de-CH" sz="800" dirty="0" err="1"/>
              <a:t>Retrieved</a:t>
            </a:r>
            <a:r>
              <a:rPr lang="de-CH" sz="800" dirty="0"/>
              <a:t> </a:t>
            </a:r>
            <a:r>
              <a:rPr lang="de-CH" sz="800" dirty="0" err="1"/>
              <a:t>from</a:t>
            </a:r>
            <a:r>
              <a:rPr lang="de-CH" sz="800" dirty="0"/>
              <a:t> https://www.vssm.ch/de/bildung/efz/bv</a:t>
            </a:r>
          </a:p>
        </p:txBody>
      </p:sp>
    </p:spTree>
    <p:extLst>
      <p:ext uri="{BB962C8B-B14F-4D97-AF65-F5344CB8AC3E}">
        <p14:creationId xmlns:p14="http://schemas.microsoft.com/office/powerpoint/2010/main" val="194858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ad 21"/>
          <p:cNvSpPr/>
          <p:nvPr/>
        </p:nvSpPr>
        <p:spPr>
          <a:xfrm>
            <a:off x="667075" y="802597"/>
            <a:ext cx="7648601" cy="3763573"/>
          </a:xfrm>
          <a:prstGeom prst="donut">
            <a:avLst>
              <a:gd name="adj" fmla="val 7178"/>
            </a:avLst>
          </a:prstGeom>
          <a:solidFill>
            <a:schemeClr val="accent3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26" name="Abgerundetes Rechteck 25"/>
          <p:cNvSpPr/>
          <p:nvPr/>
        </p:nvSpPr>
        <p:spPr>
          <a:xfrm>
            <a:off x="550302" y="776613"/>
            <a:ext cx="1973164" cy="51927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Durchlässigeres Bildungssystem</a:t>
            </a:r>
          </a:p>
        </p:txBody>
      </p:sp>
      <p:sp>
        <p:nvSpPr>
          <p:cNvPr id="27" name="Abgerundetes Rechteck 26"/>
          <p:cNvSpPr/>
          <p:nvPr/>
        </p:nvSpPr>
        <p:spPr>
          <a:xfrm>
            <a:off x="491916" y="3988701"/>
            <a:ext cx="1809974" cy="50021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Mehr Höher- / </a:t>
            </a:r>
            <a:r>
              <a:rPr lang="de-CH" dirty="0" err="1"/>
              <a:t>Umqualifizierung</a:t>
            </a:r>
            <a:endParaRPr lang="de-CH" dirty="0"/>
          </a:p>
        </p:txBody>
      </p:sp>
      <p:sp>
        <p:nvSpPr>
          <p:cNvPr id="28" name="Abgerundetes Rechteck 27"/>
          <p:cNvSpPr/>
          <p:nvPr/>
        </p:nvSpPr>
        <p:spPr>
          <a:xfrm>
            <a:off x="6505702" y="766605"/>
            <a:ext cx="2026225" cy="46790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Flexiblere Ausbildungsformen</a:t>
            </a:r>
          </a:p>
        </p:txBody>
      </p:sp>
      <p:sp>
        <p:nvSpPr>
          <p:cNvPr id="29" name="Abgerundetes Rechteck 28"/>
          <p:cNvSpPr/>
          <p:nvPr/>
        </p:nvSpPr>
        <p:spPr>
          <a:xfrm>
            <a:off x="6698156" y="3991893"/>
            <a:ext cx="1833771" cy="46934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Raschere </a:t>
            </a:r>
            <a:r>
              <a:rPr lang="de-CH" dirty="0" err="1"/>
              <a:t>Revi-sionsverfahren</a:t>
            </a:r>
            <a:endParaRPr lang="de-CH" dirty="0"/>
          </a:p>
        </p:txBody>
      </p:sp>
      <p:sp>
        <p:nvSpPr>
          <p:cNvPr id="30" name="Textfeld 29"/>
          <p:cNvSpPr txBox="1"/>
          <p:nvPr/>
        </p:nvSpPr>
        <p:spPr>
          <a:xfrm>
            <a:off x="5279590" y="3201710"/>
            <a:ext cx="2101906" cy="5729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de-CH" dirty="0"/>
              <a:t>Mehrwissende Lernende einbinden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1939512" y="1378484"/>
            <a:ext cx="2322855" cy="5729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Transversale Kompetenzen fördern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4549762" y="1434600"/>
            <a:ext cx="2481417" cy="5729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Neue digitale Lernformen und –</a:t>
            </a:r>
            <a:r>
              <a:rPr lang="de-CH" dirty="0" err="1"/>
              <a:t>medien</a:t>
            </a:r>
            <a:r>
              <a:rPr lang="de-CH" dirty="0"/>
              <a:t> nutzen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1017392" y="2417347"/>
            <a:ext cx="1576429" cy="5729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dirty="0"/>
              <a:t>Lernen </a:t>
            </a:r>
            <a:r>
              <a:rPr lang="de-CH" dirty="0" err="1"/>
              <a:t>lernen</a:t>
            </a:r>
            <a:r>
              <a:rPr lang="de-CH" dirty="0"/>
              <a:t> und reflektieren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6330543" y="2397920"/>
            <a:ext cx="1576429" cy="5729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de-CH" dirty="0"/>
              <a:t>Mit Lernorten kooperieren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3606832" y="3595558"/>
            <a:ext cx="1936485" cy="5729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Mit Heterogenität</a:t>
            </a:r>
          </a:p>
          <a:p>
            <a:pPr algn="ctr"/>
            <a:r>
              <a:rPr lang="de-CH" dirty="0"/>
              <a:t>umgehen</a:t>
            </a:r>
          </a:p>
        </p:txBody>
      </p:sp>
      <p:sp>
        <p:nvSpPr>
          <p:cNvPr id="36" name="Ellipse 35"/>
          <p:cNvSpPr/>
          <p:nvPr/>
        </p:nvSpPr>
        <p:spPr>
          <a:xfrm>
            <a:off x="2652208" y="2002360"/>
            <a:ext cx="3736721" cy="147948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bg1"/>
                </a:solidFill>
              </a:rPr>
              <a:t>Rolle als Berufsbildungs-verantwortliche (BBV)</a:t>
            </a:r>
          </a:p>
        </p:txBody>
      </p:sp>
      <p:sp>
        <p:nvSpPr>
          <p:cNvPr id="37" name="Abgerundetes Rechteck 36"/>
          <p:cNvSpPr/>
          <p:nvPr/>
        </p:nvSpPr>
        <p:spPr>
          <a:xfrm>
            <a:off x="3661338" y="436683"/>
            <a:ext cx="1809974" cy="48852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Offenere Bildungspläne</a:t>
            </a:r>
          </a:p>
        </p:txBody>
      </p:sp>
      <p:sp>
        <p:nvSpPr>
          <p:cNvPr id="38" name="Abgerundetes Rechteck 37"/>
          <p:cNvSpPr/>
          <p:nvPr/>
        </p:nvSpPr>
        <p:spPr>
          <a:xfrm>
            <a:off x="3659765" y="4281215"/>
            <a:ext cx="1809974" cy="51656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Rascher Techno-</a:t>
            </a:r>
            <a:r>
              <a:rPr lang="de-CH" dirty="0" err="1"/>
              <a:t>logiewandel</a:t>
            </a:r>
            <a:endParaRPr lang="de-CH" dirty="0"/>
          </a:p>
        </p:txBody>
      </p:sp>
      <p:sp>
        <p:nvSpPr>
          <p:cNvPr id="41" name="Textfeld 40"/>
          <p:cNvSpPr txBox="1"/>
          <p:nvPr/>
        </p:nvSpPr>
        <p:spPr>
          <a:xfrm>
            <a:off x="2051893" y="3145592"/>
            <a:ext cx="1809974" cy="814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dirty="0"/>
              <a:t>Eigene </a:t>
            </a:r>
          </a:p>
          <a:p>
            <a:r>
              <a:rPr lang="de-CH" dirty="0"/>
              <a:t>«digital </a:t>
            </a:r>
            <a:r>
              <a:rPr lang="de-CH" dirty="0" err="1"/>
              <a:t>literacy</a:t>
            </a:r>
            <a:r>
              <a:rPr lang="de-CH" dirty="0"/>
              <a:t>» aufbauen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3788189" y="4946644"/>
            <a:ext cx="718413" cy="122444"/>
          </a:xfrm>
          <a:prstGeom prst="rect">
            <a:avLst/>
          </a:prstGeom>
        </p:spPr>
        <p:txBody>
          <a:bodyPr/>
          <a:lstStyle/>
          <a:p>
            <a:r>
              <a:rPr lang="de-DE"/>
              <a:t>22.10.2018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22748" y="4946644"/>
            <a:ext cx="293896" cy="122444"/>
          </a:xfrm>
          <a:prstGeom prst="rect">
            <a:avLst/>
          </a:prstGeom>
        </p:spPr>
        <p:txBody>
          <a:bodyPr/>
          <a:lstStyle/>
          <a:p>
            <a:fld id="{DDB4617A-E8F1-4760-BE2C-C2699903E2AD}" type="slidenum">
              <a:rPr lang="de-CH" smtClean="0"/>
              <a:pPr/>
              <a:t>16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8534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31" y="1249209"/>
            <a:ext cx="4964129" cy="2095597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88189" y="4936011"/>
            <a:ext cx="718413" cy="122444"/>
          </a:xfrm>
          <a:prstGeom prst="rect">
            <a:avLst/>
          </a:prstGeom>
        </p:spPr>
        <p:txBody>
          <a:bodyPr/>
          <a:lstStyle/>
          <a:p>
            <a:r>
              <a:rPr lang="de-CH" dirty="0"/>
              <a:t>22.10.2018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22748" y="4936011"/>
            <a:ext cx="293896" cy="122444"/>
          </a:xfrm>
          <a:prstGeom prst="rect">
            <a:avLst/>
          </a:prstGeom>
        </p:spPr>
        <p:txBody>
          <a:bodyPr/>
          <a:lstStyle/>
          <a:p>
            <a:fld id="{DDB4617A-E8F1-4760-BE2C-C2699903E2AD}" type="slidenum">
              <a:rPr lang="de-CH" smtClean="0"/>
              <a:pPr/>
              <a:t>17</a:t>
            </a:fld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84331" y="318533"/>
            <a:ext cx="7644602" cy="6367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2000" dirty="0"/>
              <a:t>Geschwindigkeit der strukturellen und inhaltlichen Veränderungen in der Berufsbildung</a:t>
            </a: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718267" y="3774653"/>
            <a:ext cx="8295323" cy="6367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5512" indent="-355512" algn="l" defTabSz="10077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548" indent="-365036" algn="l" defTabSz="10077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060" indent="-355512" algn="l" defTabSz="10077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572" indent="-355512" algn="l" defTabSz="10077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8195" indent="-366623" algn="l" defTabSz="10077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412" indent="-251947" algn="l" defTabSz="10077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305" indent="-251947" algn="l" defTabSz="10077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198" indent="-251947" algn="l" defTabSz="10077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091" indent="-251947" algn="l" defTabSz="10077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894" lvl="1" indent="0">
              <a:buNone/>
            </a:pPr>
            <a:r>
              <a:rPr lang="de-CH" sz="2000" dirty="0"/>
              <a:t>Freiraum, Verantwortung und (Bildungs-) Ungewissheit bei den Berufsbildungsverantwortlichen</a:t>
            </a:r>
          </a:p>
        </p:txBody>
      </p:sp>
      <p:sp>
        <p:nvSpPr>
          <p:cNvPr id="7" name="Rechteck 6"/>
          <p:cNvSpPr/>
          <p:nvPr/>
        </p:nvSpPr>
        <p:spPr>
          <a:xfrm>
            <a:off x="5813032" y="1200226"/>
            <a:ext cx="2213368" cy="156745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48" tIns="37024" rIns="74048" bIns="37024"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individuell, flexibel, selbstorganisiert, </a:t>
            </a:r>
          </a:p>
          <a:p>
            <a:pPr algn="ctr"/>
            <a:r>
              <a:rPr lang="de-CH" dirty="0">
                <a:solidFill>
                  <a:schemeClr val="tx1"/>
                </a:solidFill>
              </a:rPr>
              <a:t>kooperativ, kreativ, </a:t>
            </a:r>
          </a:p>
          <a:p>
            <a:pPr algn="ctr"/>
            <a:r>
              <a:rPr lang="de-CH" dirty="0">
                <a:solidFill>
                  <a:schemeClr val="tx1"/>
                </a:solidFill>
              </a:rPr>
              <a:t>…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4" y="413558"/>
            <a:ext cx="499730" cy="443667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4" y="3871208"/>
            <a:ext cx="499730" cy="443667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514673" y="4676726"/>
            <a:ext cx="6971977" cy="197882"/>
          </a:xfrm>
          <a:prstGeom prst="rect">
            <a:avLst/>
          </a:prstGeom>
          <a:noFill/>
        </p:spPr>
        <p:txBody>
          <a:bodyPr wrap="square" lIns="74048" tIns="37024" rIns="74048" bIns="37024" rtlCol="0">
            <a:spAutoFit/>
          </a:bodyPr>
          <a:lstStyle/>
          <a:p>
            <a:r>
              <a:rPr lang="de-CH" sz="800" dirty="0"/>
              <a:t>Bildquelle: Frieden, M. (2018). Pilotprojekt “Informatikausbildung 4.0”. Die GIBB erprobt die Berufsbildung der Zukunft. </a:t>
            </a:r>
            <a:r>
              <a:rPr lang="de-CH" sz="800" i="1" dirty="0"/>
              <a:t>BCH Folio</a:t>
            </a:r>
            <a:r>
              <a:rPr lang="de-CH" sz="800" dirty="0"/>
              <a:t>, </a:t>
            </a:r>
            <a:r>
              <a:rPr lang="de-CH" sz="800" i="1" dirty="0"/>
              <a:t>4</a:t>
            </a:r>
            <a:r>
              <a:rPr lang="de-CH" sz="800" dirty="0"/>
              <a:t>(August), 26.</a:t>
            </a:r>
          </a:p>
        </p:txBody>
      </p:sp>
    </p:spTree>
    <p:extLst>
      <p:ext uri="{BB962C8B-B14F-4D97-AF65-F5344CB8AC3E}">
        <p14:creationId xmlns:p14="http://schemas.microsoft.com/office/powerpoint/2010/main" val="24056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feld 29"/>
          <p:cNvSpPr txBox="1"/>
          <p:nvPr/>
        </p:nvSpPr>
        <p:spPr>
          <a:xfrm>
            <a:off x="6069375" y="2915271"/>
            <a:ext cx="2101906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Mehrwissende Lernende einbinden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985522" y="2915271"/>
            <a:ext cx="1936485" cy="5729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Mit Heterogenität</a:t>
            </a:r>
          </a:p>
          <a:p>
            <a:pPr algn="ctr"/>
            <a:r>
              <a:rPr lang="de-CH" dirty="0"/>
              <a:t>umgehen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3788189" y="4936011"/>
            <a:ext cx="718413" cy="122444"/>
          </a:xfrm>
          <a:prstGeom prst="rect">
            <a:avLst/>
          </a:prstGeom>
        </p:spPr>
        <p:txBody>
          <a:bodyPr/>
          <a:lstStyle/>
          <a:p>
            <a:r>
              <a:rPr lang="de-DE"/>
              <a:t>22.10.2018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22748" y="4936011"/>
            <a:ext cx="293896" cy="122444"/>
          </a:xfrm>
          <a:prstGeom prst="rect">
            <a:avLst/>
          </a:prstGeom>
        </p:spPr>
        <p:txBody>
          <a:bodyPr/>
          <a:lstStyle/>
          <a:p>
            <a:fld id="{DDB4617A-E8F1-4760-BE2C-C2699903E2AD}" type="slidenum">
              <a:rPr lang="de-CH" smtClean="0"/>
              <a:pPr/>
              <a:t>18</a:t>
            </a:fld>
            <a:endParaRPr lang="de-CH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678" y="330414"/>
            <a:ext cx="4846327" cy="273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55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88189" y="4936011"/>
            <a:ext cx="718413" cy="122444"/>
          </a:xfrm>
          <a:prstGeom prst="rect">
            <a:avLst/>
          </a:prstGeom>
        </p:spPr>
        <p:txBody>
          <a:bodyPr/>
          <a:lstStyle/>
          <a:p>
            <a:r>
              <a:rPr lang="de-CH" dirty="0"/>
              <a:t>22.10.2018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22748" y="4936011"/>
            <a:ext cx="293896" cy="122444"/>
          </a:xfrm>
          <a:prstGeom prst="rect">
            <a:avLst/>
          </a:prstGeom>
        </p:spPr>
        <p:txBody>
          <a:bodyPr/>
          <a:lstStyle/>
          <a:p>
            <a:fld id="{DDB4617A-E8F1-4760-BE2C-C2699903E2AD}" type="slidenum">
              <a:rPr lang="de-CH" smtClean="0"/>
              <a:pPr/>
              <a:t>19</a:t>
            </a:fld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220" y="227531"/>
            <a:ext cx="7856272" cy="1182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2000" dirty="0"/>
              <a:t>Wissensvorsprung der Berufsbildungsverantwortlichen:</a:t>
            </a:r>
          </a:p>
          <a:p>
            <a:pPr lvl="1"/>
            <a:r>
              <a:rPr lang="de-CH" sz="2000" dirty="0"/>
              <a:t>situationsbezogenes Wissen </a:t>
            </a:r>
          </a:p>
          <a:p>
            <a:pPr lvl="1"/>
            <a:r>
              <a:rPr lang="de-CH" sz="2000" dirty="0"/>
              <a:t>deklaratives Wissen und einfache Fertigkeiten</a:t>
            </a:r>
          </a:p>
          <a:p>
            <a:endParaRPr lang="de-CH" sz="2000" dirty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704360" y="4117429"/>
            <a:ext cx="7838099" cy="7589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5512" indent="-355512" algn="l" defTabSz="10077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548" indent="-365036" algn="l" defTabSz="10077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060" indent="-355512" algn="l" defTabSz="10077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572" indent="-355512" algn="l" defTabSz="10077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8195" indent="-366623" algn="l" defTabSz="10077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412" indent="-251947" algn="l" defTabSz="10077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305" indent="-251947" algn="l" defTabSz="10077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198" indent="-251947" algn="l" defTabSz="10077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091" indent="-251947" algn="l" defTabSz="10077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894" lvl="1" indent="0">
              <a:buNone/>
            </a:pPr>
            <a:r>
              <a:rPr lang="de-CH" sz="2000" dirty="0"/>
              <a:t>Freiraum, Verantwortung und (Bildungs-) Ungewissheit bei den Berufsbildungsverantwortlichen</a:t>
            </a:r>
          </a:p>
        </p:txBody>
      </p:sp>
      <p:pic>
        <p:nvPicPr>
          <p:cNvPr id="13" name="Picture 2" descr="C:\Users\sms\Desktop\4da21eb7095557f4adad6684c60c786e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017" y="1287290"/>
            <a:ext cx="1548000" cy="27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ms\Desktop\5311bf279d028925ccc7d987c5d786b2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22" y="1287290"/>
            <a:ext cx="1548000" cy="27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sms\Desktop\8705bd2061a3d51f850fdcb2e273d435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649" y="1287290"/>
            <a:ext cx="1548000" cy="27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14" y="227531"/>
            <a:ext cx="499730" cy="443667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14" y="4199637"/>
            <a:ext cx="499730" cy="443667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514673" y="4676726"/>
            <a:ext cx="3012245" cy="197882"/>
          </a:xfrm>
          <a:prstGeom prst="rect">
            <a:avLst/>
          </a:prstGeom>
          <a:noFill/>
        </p:spPr>
        <p:txBody>
          <a:bodyPr wrap="square" lIns="74048" tIns="37024" rIns="74048" bIns="37024" rtlCol="0">
            <a:spAutoFit/>
          </a:bodyPr>
          <a:lstStyle/>
          <a:p>
            <a:r>
              <a:rPr lang="de-CH" sz="800" dirty="0"/>
              <a:t>Bildquelle: </a:t>
            </a:r>
            <a:r>
              <a:rPr lang="de-CH" sz="800" dirty="0" smtClean="0"/>
              <a:t>Apannie.com</a:t>
            </a:r>
            <a:endParaRPr lang="de-CH" sz="800" dirty="0"/>
          </a:p>
        </p:txBody>
      </p:sp>
    </p:spTree>
    <p:extLst>
      <p:ext uri="{BB962C8B-B14F-4D97-AF65-F5344CB8AC3E}">
        <p14:creationId xmlns:p14="http://schemas.microsoft.com/office/powerpoint/2010/main" val="316767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ms\AppData\Local\Temp\Rar$DIa0.346\DE_Trendbericht3_Abb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1"/>
          <a:stretch/>
        </p:blipFill>
        <p:spPr bwMode="auto">
          <a:xfrm>
            <a:off x="1927742" y="1124262"/>
            <a:ext cx="5010736" cy="375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0015" y="136423"/>
            <a:ext cx="8599341" cy="1103121"/>
          </a:xfrm>
        </p:spPr>
        <p:txBody>
          <a:bodyPr/>
          <a:lstStyle/>
          <a:p>
            <a:r>
              <a:rPr lang="de-CH" sz="3000" dirty="0"/>
              <a:t>Herausforderungen für die Berufsbildung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88189" y="4936011"/>
            <a:ext cx="718413" cy="122444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22.10.2018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4622748" y="4936011"/>
            <a:ext cx="293896" cy="122444"/>
          </a:xfrm>
          <a:prstGeom prst="rect">
            <a:avLst/>
          </a:prstGeom>
        </p:spPr>
        <p:txBody>
          <a:bodyPr/>
          <a:lstStyle/>
          <a:p>
            <a:fld id="{DDB4617A-E8F1-4760-BE2C-C2699903E2AD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10" name="Pfeil nach unten 9"/>
          <p:cNvSpPr/>
          <p:nvPr/>
        </p:nvSpPr>
        <p:spPr>
          <a:xfrm rot="14692383">
            <a:off x="1270821" y="3545227"/>
            <a:ext cx="599441" cy="1763572"/>
          </a:xfrm>
          <a:prstGeom prst="downArrow">
            <a:avLst/>
          </a:prstGeom>
          <a:solidFill>
            <a:schemeClr val="bg2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74048" tIns="37024" rIns="74048" bIns="37024" rtlCol="0" anchor="ctr"/>
          <a:lstStyle/>
          <a:p>
            <a:pPr algn="ctr"/>
            <a:r>
              <a:rPr lang="de-CH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Wertewandel</a:t>
            </a:r>
          </a:p>
        </p:txBody>
      </p:sp>
      <p:sp>
        <p:nvSpPr>
          <p:cNvPr id="26" name="Pfeil nach unten 25"/>
          <p:cNvSpPr>
            <a:spLocks noChangeAspect="1"/>
          </p:cNvSpPr>
          <p:nvPr/>
        </p:nvSpPr>
        <p:spPr>
          <a:xfrm rot="18023985">
            <a:off x="1617552" y="847609"/>
            <a:ext cx="914347" cy="2202131"/>
          </a:xfrm>
          <a:prstGeom prst="downArrow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CH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Digitalisierung</a:t>
            </a:r>
          </a:p>
        </p:txBody>
      </p:sp>
      <p:sp>
        <p:nvSpPr>
          <p:cNvPr id="27" name="Pfeil nach unten 26"/>
          <p:cNvSpPr>
            <a:spLocks noChangeAspect="1"/>
          </p:cNvSpPr>
          <p:nvPr/>
        </p:nvSpPr>
        <p:spPr>
          <a:xfrm rot="2990362">
            <a:off x="6650446" y="374091"/>
            <a:ext cx="576064" cy="1944216"/>
          </a:xfrm>
          <a:prstGeom prst="downArrow">
            <a:avLst/>
          </a:prstGeom>
          <a:solidFill>
            <a:schemeClr val="bg2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CH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Konjunktur</a:t>
            </a:r>
          </a:p>
        </p:txBody>
      </p:sp>
      <p:sp>
        <p:nvSpPr>
          <p:cNvPr id="29" name="Pfeil nach unten 28"/>
          <p:cNvSpPr>
            <a:spLocks noChangeAspect="1"/>
          </p:cNvSpPr>
          <p:nvPr/>
        </p:nvSpPr>
        <p:spPr>
          <a:xfrm rot="6368269">
            <a:off x="7173220" y="3297543"/>
            <a:ext cx="576064" cy="1944216"/>
          </a:xfrm>
          <a:prstGeom prst="downArrow">
            <a:avLst/>
          </a:prstGeom>
          <a:solidFill>
            <a:schemeClr val="bg2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CH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Demographie</a:t>
            </a:r>
          </a:p>
        </p:txBody>
      </p:sp>
      <p:sp>
        <p:nvSpPr>
          <p:cNvPr id="34" name="Pfeil nach unten 33"/>
          <p:cNvSpPr>
            <a:spLocks noChangeAspect="1"/>
          </p:cNvSpPr>
          <p:nvPr/>
        </p:nvSpPr>
        <p:spPr>
          <a:xfrm rot="5220678">
            <a:off x="7173220" y="1699292"/>
            <a:ext cx="576064" cy="1944216"/>
          </a:xfrm>
          <a:prstGeom prst="downArrow">
            <a:avLst/>
          </a:prstGeom>
          <a:solidFill>
            <a:schemeClr val="bg2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CH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Migration</a:t>
            </a:r>
          </a:p>
        </p:txBody>
      </p:sp>
    </p:spTree>
    <p:extLst>
      <p:ext uri="{BB962C8B-B14F-4D97-AF65-F5344CB8AC3E}">
        <p14:creationId xmlns:p14="http://schemas.microsoft.com/office/powerpoint/2010/main" val="159118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feld 29"/>
          <p:cNvSpPr txBox="1"/>
          <p:nvPr/>
        </p:nvSpPr>
        <p:spPr>
          <a:xfrm>
            <a:off x="5911702" y="2915271"/>
            <a:ext cx="250928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Neue digitale Lernformen und –</a:t>
            </a:r>
            <a:r>
              <a:rPr lang="de-CH" dirty="0" err="1"/>
              <a:t>medien</a:t>
            </a:r>
            <a:r>
              <a:rPr lang="de-CH" dirty="0"/>
              <a:t> nutzen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985522" y="2915271"/>
            <a:ext cx="1936485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Mit Lernorten kooperieren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3788189" y="4936011"/>
            <a:ext cx="718413" cy="122444"/>
          </a:xfrm>
          <a:prstGeom prst="rect">
            <a:avLst/>
          </a:prstGeom>
        </p:spPr>
        <p:txBody>
          <a:bodyPr/>
          <a:lstStyle/>
          <a:p>
            <a:r>
              <a:rPr lang="de-DE"/>
              <a:t>22.10.2018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22748" y="4936011"/>
            <a:ext cx="293896" cy="122444"/>
          </a:xfrm>
          <a:prstGeom prst="rect">
            <a:avLst/>
          </a:prstGeom>
        </p:spPr>
        <p:txBody>
          <a:bodyPr/>
          <a:lstStyle/>
          <a:p>
            <a:fld id="{DDB4617A-E8F1-4760-BE2C-C2699903E2AD}" type="slidenum">
              <a:rPr lang="de-CH" smtClean="0"/>
              <a:pPr/>
              <a:t>20</a:t>
            </a:fld>
            <a:endParaRPr lang="de-CH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829" y="330414"/>
            <a:ext cx="4846327" cy="273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03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88189" y="4936011"/>
            <a:ext cx="718413" cy="122444"/>
          </a:xfrm>
          <a:prstGeom prst="rect">
            <a:avLst/>
          </a:prstGeom>
        </p:spPr>
        <p:txBody>
          <a:bodyPr/>
          <a:lstStyle/>
          <a:p>
            <a:r>
              <a:rPr lang="de-CH" dirty="0"/>
              <a:t>22.10.2018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22748" y="4936011"/>
            <a:ext cx="293896" cy="122444"/>
          </a:xfrm>
          <a:prstGeom prst="rect">
            <a:avLst/>
          </a:prstGeom>
        </p:spPr>
        <p:txBody>
          <a:bodyPr/>
          <a:lstStyle/>
          <a:p>
            <a:fld id="{DDB4617A-E8F1-4760-BE2C-C2699903E2AD}" type="slidenum">
              <a:rPr lang="de-CH" smtClean="0"/>
              <a:pPr/>
              <a:t>21</a:t>
            </a:fld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14965" y="4337352"/>
            <a:ext cx="4898812" cy="329917"/>
          </a:xfrm>
        </p:spPr>
        <p:txBody>
          <a:bodyPr>
            <a:noAutofit/>
          </a:bodyPr>
          <a:lstStyle/>
          <a:p>
            <a:pPr marL="287894" lvl="1" indent="0">
              <a:buNone/>
            </a:pPr>
            <a:r>
              <a:rPr lang="de-CH" sz="2000" dirty="0"/>
              <a:t>Rollenklarheit</a:t>
            </a:r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327025" y="359764"/>
            <a:ext cx="8665198" cy="430750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5512" indent="-355512" algn="l" defTabSz="10077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548" indent="-365036" algn="l" defTabSz="10077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060" indent="-355512" algn="l" defTabSz="10077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572" indent="-355512" algn="l" defTabSz="10077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8195" indent="-366623" algn="l" defTabSz="10077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412" indent="-251947" algn="l" defTabSz="10077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305" indent="-251947" algn="l" defTabSz="10077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198" indent="-251947" algn="l" defTabSz="10077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091" indent="-251947" algn="l" defTabSz="10077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000" dirty="0"/>
              <a:t>Für die Handlungskompetenzorientierung erwünscht und durch Digitalisierung beschleunigt: </a:t>
            </a:r>
          </a:p>
          <a:p>
            <a:pPr marL="0" indent="0">
              <a:buNone/>
            </a:pPr>
            <a:endParaRPr lang="de-CH" sz="2000" dirty="0"/>
          </a:p>
          <a:p>
            <a:pPr marL="0" indent="0">
              <a:buNone/>
            </a:pPr>
            <a:r>
              <a:rPr lang="de-CH" sz="2000" dirty="0"/>
              <a:t>              Lernortkooperation und Entgrenzung der Lernorte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6" y="2081463"/>
            <a:ext cx="4260338" cy="210935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450" y="2173839"/>
            <a:ext cx="3291376" cy="49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311" y="2766759"/>
            <a:ext cx="1808826" cy="72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11" y="4284848"/>
            <a:ext cx="499730" cy="443667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25" y="1352232"/>
            <a:ext cx="499730" cy="44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2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feld 29"/>
          <p:cNvSpPr txBox="1"/>
          <p:nvPr/>
        </p:nvSpPr>
        <p:spPr>
          <a:xfrm>
            <a:off x="6069375" y="2915271"/>
            <a:ext cx="2101906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Eigene «digital </a:t>
            </a:r>
            <a:r>
              <a:rPr lang="de-CH" dirty="0" err="1"/>
              <a:t>literacy</a:t>
            </a:r>
            <a:r>
              <a:rPr lang="de-CH" dirty="0"/>
              <a:t>» aufbauen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861237" y="2915271"/>
            <a:ext cx="2254103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Transversale Kompetenzen fördern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3788189" y="4936011"/>
            <a:ext cx="718413" cy="122444"/>
          </a:xfrm>
          <a:prstGeom prst="rect">
            <a:avLst/>
          </a:prstGeom>
        </p:spPr>
        <p:txBody>
          <a:bodyPr/>
          <a:lstStyle/>
          <a:p>
            <a:r>
              <a:rPr lang="de-DE"/>
              <a:t>22.10.2018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22748" y="4936011"/>
            <a:ext cx="293896" cy="122444"/>
          </a:xfrm>
          <a:prstGeom prst="rect">
            <a:avLst/>
          </a:prstGeom>
        </p:spPr>
        <p:txBody>
          <a:bodyPr/>
          <a:lstStyle/>
          <a:p>
            <a:fld id="{DDB4617A-E8F1-4760-BE2C-C2699903E2AD}" type="slidenum">
              <a:rPr lang="de-CH" smtClean="0"/>
              <a:pPr/>
              <a:t>22</a:t>
            </a:fld>
            <a:endParaRPr lang="de-CH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829" y="330414"/>
            <a:ext cx="4846327" cy="273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90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88189" y="4936011"/>
            <a:ext cx="718413" cy="122444"/>
          </a:xfrm>
          <a:prstGeom prst="rect">
            <a:avLst/>
          </a:prstGeom>
        </p:spPr>
        <p:txBody>
          <a:bodyPr/>
          <a:lstStyle/>
          <a:p>
            <a:r>
              <a:rPr lang="de-CH" dirty="0"/>
              <a:t>22.10.2018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22748" y="4936011"/>
            <a:ext cx="293896" cy="122444"/>
          </a:xfrm>
          <a:prstGeom prst="rect">
            <a:avLst/>
          </a:prstGeom>
        </p:spPr>
        <p:txBody>
          <a:bodyPr/>
          <a:lstStyle/>
          <a:p>
            <a:fld id="{DDB4617A-E8F1-4760-BE2C-C2699903E2AD}" type="slidenum">
              <a:rPr lang="de-CH" smtClean="0"/>
              <a:pPr/>
              <a:t>23</a:t>
            </a:fld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4282" y="614597"/>
            <a:ext cx="7759701" cy="4047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2000" dirty="0"/>
              <a:t>Bedeutung der «transversalen Kompetenzen»</a:t>
            </a:r>
          </a:p>
          <a:p>
            <a:pPr marL="0" indent="0">
              <a:buNone/>
            </a:pPr>
            <a:endParaRPr lang="de-CH" sz="2000" dirty="0"/>
          </a:p>
          <a:p>
            <a:pPr marL="0" indent="0">
              <a:buNone/>
            </a:pPr>
            <a:r>
              <a:rPr lang="de-CH" sz="2000" dirty="0"/>
              <a:t>Förderung:</a:t>
            </a:r>
          </a:p>
          <a:p>
            <a:r>
              <a:rPr lang="de-CH" sz="2000" dirty="0"/>
              <a:t>Situationsdidaktik und horizontale Wissensentwicklung</a:t>
            </a:r>
          </a:p>
          <a:p>
            <a:r>
              <a:rPr lang="de-CH" sz="2000" dirty="0"/>
              <a:t>Berufsfachschule: «Das situationsbezogene Erfahrungslernen in übergeordnete Zusammenhänge (…) stellen, die für eine dauerhafte Orientierung wichtig sind.»</a:t>
            </a:r>
          </a:p>
          <a:p>
            <a:pPr>
              <a:buFont typeface="Wingdings" panose="05000000000000000000" pitchFamily="2" charset="2"/>
              <a:buChar char="Ø"/>
            </a:pPr>
            <a:endParaRPr lang="de-CH" sz="2000" dirty="0"/>
          </a:p>
          <a:p>
            <a:pPr marL="0" indent="0">
              <a:buNone/>
            </a:pPr>
            <a:r>
              <a:rPr lang="de-CH" sz="2000" dirty="0"/>
              <a:t>Anforderungen an «digital </a:t>
            </a:r>
            <a:r>
              <a:rPr lang="de-CH" sz="2000" dirty="0" err="1"/>
              <a:t>literacy</a:t>
            </a:r>
            <a:r>
              <a:rPr lang="de-CH" sz="2000" dirty="0"/>
              <a:t>», Überblickswissen und Allgemeinbildung der Berufsbildungsverantwortlichen</a:t>
            </a:r>
          </a:p>
          <a:p>
            <a:pPr marL="0" indent="0">
              <a:buNone/>
            </a:pPr>
            <a:endParaRPr lang="de-CH" sz="2000" dirty="0"/>
          </a:p>
          <a:p>
            <a:pPr marL="0" indent="0">
              <a:buNone/>
            </a:pPr>
            <a:r>
              <a:rPr lang="de-CH" sz="2000" dirty="0"/>
              <a:t>Didaktische Anforderungen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25" y="3509693"/>
            <a:ext cx="499730" cy="44366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25" y="4389149"/>
            <a:ext cx="499730" cy="443667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25" y="506929"/>
            <a:ext cx="499730" cy="44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7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feld 29"/>
          <p:cNvSpPr txBox="1"/>
          <p:nvPr/>
        </p:nvSpPr>
        <p:spPr>
          <a:xfrm>
            <a:off x="3296563" y="3095637"/>
            <a:ext cx="250928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Lernen </a:t>
            </a:r>
            <a:r>
              <a:rPr lang="de-CH" dirty="0" err="1"/>
              <a:t>lernen</a:t>
            </a:r>
            <a:r>
              <a:rPr lang="de-CH" dirty="0"/>
              <a:t> und reflektieren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3788189" y="4936011"/>
            <a:ext cx="718413" cy="122444"/>
          </a:xfrm>
          <a:prstGeom prst="rect">
            <a:avLst/>
          </a:prstGeom>
        </p:spPr>
        <p:txBody>
          <a:bodyPr/>
          <a:lstStyle/>
          <a:p>
            <a:r>
              <a:rPr lang="de-DE"/>
              <a:t>22.10.2018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22748" y="4936011"/>
            <a:ext cx="293896" cy="122444"/>
          </a:xfrm>
          <a:prstGeom prst="rect">
            <a:avLst/>
          </a:prstGeom>
        </p:spPr>
        <p:txBody>
          <a:bodyPr/>
          <a:lstStyle/>
          <a:p>
            <a:fld id="{DDB4617A-E8F1-4760-BE2C-C2699903E2AD}" type="slidenum">
              <a:rPr lang="de-CH" smtClean="0"/>
              <a:pPr/>
              <a:t>24</a:t>
            </a:fld>
            <a:endParaRPr lang="de-CH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376" y="330414"/>
            <a:ext cx="4846327" cy="273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44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88189" y="4936011"/>
            <a:ext cx="718413" cy="122444"/>
          </a:xfrm>
          <a:prstGeom prst="rect">
            <a:avLst/>
          </a:prstGeom>
        </p:spPr>
        <p:txBody>
          <a:bodyPr/>
          <a:lstStyle/>
          <a:p>
            <a:r>
              <a:rPr lang="de-CH" dirty="0"/>
              <a:t>22.10.2018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22748" y="4936011"/>
            <a:ext cx="293896" cy="122444"/>
          </a:xfrm>
          <a:prstGeom prst="rect">
            <a:avLst/>
          </a:prstGeom>
        </p:spPr>
        <p:txBody>
          <a:bodyPr/>
          <a:lstStyle/>
          <a:p>
            <a:fld id="{DDB4617A-E8F1-4760-BE2C-C2699903E2AD}" type="slidenum">
              <a:rPr lang="de-CH" smtClean="0"/>
              <a:pPr/>
              <a:t>25</a:t>
            </a:fld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64302" y="779488"/>
            <a:ext cx="7789681" cy="3807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2000" dirty="0"/>
              <a:t>Funktion als Modell-Lernende (insbes. Lehrpersonen an den Berufsfachschulen)</a:t>
            </a:r>
          </a:p>
          <a:p>
            <a:pPr marL="0" indent="0">
              <a:buNone/>
            </a:pPr>
            <a:endParaRPr lang="de-CH" sz="2000" dirty="0"/>
          </a:p>
          <a:p>
            <a:pPr marL="0" indent="0">
              <a:buNone/>
            </a:pPr>
            <a:r>
              <a:rPr lang="de-CH" sz="2000" dirty="0"/>
              <a:t>Anforderungen an «digital </a:t>
            </a:r>
            <a:r>
              <a:rPr lang="de-CH" sz="2000" dirty="0" err="1"/>
              <a:t>literacy</a:t>
            </a:r>
            <a:r>
              <a:rPr lang="de-CH" sz="2000" dirty="0"/>
              <a:t>», Überblickswissen und Allgemeinbildung der Berufsbildungsverantwortlichen</a:t>
            </a:r>
          </a:p>
          <a:p>
            <a:pPr marL="0" indent="0">
              <a:buNone/>
            </a:pPr>
            <a:endParaRPr lang="de-CH" sz="2000" dirty="0"/>
          </a:p>
          <a:p>
            <a:pPr marL="0" indent="0">
              <a:buNone/>
            </a:pPr>
            <a:r>
              <a:rPr lang="de-CH" sz="2000" dirty="0"/>
              <a:t>Didaktische Anforderungen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15" y="1892706"/>
            <a:ext cx="499730" cy="44366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15" y="2773000"/>
            <a:ext cx="499730" cy="44366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15" y="864248"/>
            <a:ext cx="499730" cy="44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3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88189" y="4936011"/>
            <a:ext cx="718413" cy="122444"/>
          </a:xfrm>
          <a:prstGeom prst="rect">
            <a:avLst/>
          </a:prstGeom>
        </p:spPr>
        <p:txBody>
          <a:bodyPr/>
          <a:lstStyle/>
          <a:p>
            <a:r>
              <a:rPr lang="de-CH" dirty="0"/>
              <a:t>22.10.2018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22748" y="4936011"/>
            <a:ext cx="293896" cy="122444"/>
          </a:xfrm>
          <a:prstGeom prst="rect">
            <a:avLst/>
          </a:prstGeom>
        </p:spPr>
        <p:txBody>
          <a:bodyPr/>
          <a:lstStyle/>
          <a:p>
            <a:fld id="{DDB4617A-E8F1-4760-BE2C-C2699903E2AD}" type="slidenum">
              <a:rPr lang="de-CH" smtClean="0"/>
              <a:pPr/>
              <a:t>26</a:t>
            </a:fld>
            <a:endParaRPr lang="de-CH" dirty="0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326363" y="171584"/>
            <a:ext cx="7287264" cy="1103121"/>
          </a:xfrm>
        </p:spPr>
        <p:txBody>
          <a:bodyPr/>
          <a:lstStyle/>
          <a:p>
            <a:r>
              <a:rPr lang="de-CH" sz="3000" dirty="0"/>
              <a:t>Fazit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idx="1"/>
          </p:nvPr>
        </p:nvSpPr>
        <p:spPr>
          <a:xfrm>
            <a:off x="4767953" y="1004789"/>
            <a:ext cx="4180319" cy="3149432"/>
          </a:xfrm>
        </p:spPr>
        <p:txBody>
          <a:bodyPr>
            <a:noAutofit/>
          </a:bodyPr>
          <a:lstStyle/>
          <a:p>
            <a:pPr marL="277680" lvl="1" indent="-277680">
              <a:spcBef>
                <a:spcPts val="0"/>
              </a:spcBef>
              <a:spcAft>
                <a:spcPts val="600"/>
              </a:spcAft>
            </a:pPr>
            <a:r>
              <a:rPr lang="de-CH" sz="2000" dirty="0"/>
              <a:t>Freiraum, Verantwortung und (Bildungs-) Ungewissheit</a:t>
            </a:r>
            <a:br>
              <a:rPr lang="de-CH" sz="2000" dirty="0"/>
            </a:br>
            <a:endParaRPr lang="de-CH" sz="2000" dirty="0"/>
          </a:p>
          <a:p>
            <a:pPr marL="277680" lvl="1" indent="-277680">
              <a:spcBef>
                <a:spcPts val="0"/>
              </a:spcBef>
              <a:spcAft>
                <a:spcPts val="600"/>
              </a:spcAft>
            </a:pPr>
            <a:r>
              <a:rPr lang="de-CH" sz="2000" dirty="0"/>
              <a:t>Rollenklarheit </a:t>
            </a:r>
            <a:br>
              <a:rPr lang="de-CH" sz="2000" dirty="0"/>
            </a:br>
            <a:endParaRPr lang="de-CH" sz="2000" dirty="0"/>
          </a:p>
          <a:p>
            <a:pPr marL="277680" lvl="1" indent="-277680">
              <a:spcBef>
                <a:spcPts val="0"/>
              </a:spcBef>
              <a:spcAft>
                <a:spcPts val="600"/>
              </a:spcAft>
            </a:pPr>
            <a:r>
              <a:rPr lang="de-CH" sz="2000" dirty="0"/>
              <a:t>Anforderungen an «digital </a:t>
            </a:r>
            <a:r>
              <a:rPr lang="de-CH" sz="2000" dirty="0" err="1"/>
              <a:t>literacy</a:t>
            </a:r>
            <a:r>
              <a:rPr lang="de-CH" sz="2000" dirty="0"/>
              <a:t>», Überblickswissen und Allgemeinbildung der Berufsbildungsverantwortlichen</a:t>
            </a:r>
          </a:p>
          <a:p>
            <a:pPr marL="277680" lvl="1" indent="-277680">
              <a:spcBef>
                <a:spcPts val="0"/>
              </a:spcBef>
              <a:spcAft>
                <a:spcPts val="600"/>
              </a:spcAft>
            </a:pPr>
            <a:r>
              <a:rPr lang="de-CH" sz="2000" dirty="0"/>
              <a:t>Didaktische Anforderungen</a:t>
            </a:r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303010" y="986148"/>
            <a:ext cx="3037589" cy="36646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5512" indent="-355512" algn="l" defTabSz="10077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548" indent="-365036" algn="l" defTabSz="10077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060" indent="-355512" algn="l" defTabSz="10077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572" indent="-355512" algn="l" defTabSz="10077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8195" indent="-366623" algn="l" defTabSz="10077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412" indent="-251947" algn="l" defTabSz="10077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305" indent="-251947" algn="l" defTabSz="10077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198" indent="-251947" algn="l" defTabSz="10077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091" indent="-251947" algn="l" defTabSz="10077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7680" lvl="1" indent="-277680">
              <a:spcBef>
                <a:spcPts val="0"/>
              </a:spcBef>
              <a:spcAft>
                <a:spcPts val="600"/>
              </a:spcAft>
            </a:pPr>
            <a:r>
              <a:rPr lang="de-CH" sz="2000" dirty="0"/>
              <a:t>Flexiblere Bildungspläne und Ausbildungsformen</a:t>
            </a:r>
          </a:p>
          <a:p>
            <a:pPr marL="277680" lvl="1" indent="-277680">
              <a:spcBef>
                <a:spcPts val="0"/>
              </a:spcBef>
              <a:spcAft>
                <a:spcPts val="600"/>
              </a:spcAft>
            </a:pPr>
            <a:r>
              <a:rPr lang="de-CH" sz="2000" dirty="0"/>
              <a:t>Technologischer Wandel in Lehrbetrieben</a:t>
            </a:r>
          </a:p>
          <a:p>
            <a:pPr marL="277680" lvl="1" indent="-277680">
              <a:spcBef>
                <a:spcPts val="0"/>
              </a:spcBef>
              <a:spcAft>
                <a:spcPts val="600"/>
              </a:spcAft>
            </a:pPr>
            <a:r>
              <a:rPr lang="de-CH" sz="2000" dirty="0"/>
              <a:t>Wandel der Kompetenz-anforderungen im Arbeitsmarkt </a:t>
            </a:r>
          </a:p>
          <a:p>
            <a:pPr marL="277680" lvl="1" indent="-277680">
              <a:spcBef>
                <a:spcPts val="0"/>
              </a:spcBef>
              <a:spcAft>
                <a:spcPts val="600"/>
              </a:spcAft>
            </a:pPr>
            <a:r>
              <a:rPr lang="de-CH" sz="2000" dirty="0"/>
              <a:t>Mehr Durchlässigkeit / Höher- und </a:t>
            </a:r>
            <a:r>
              <a:rPr lang="de-CH" sz="2000" dirty="0" err="1"/>
              <a:t>Umqualifizierung</a:t>
            </a:r>
            <a:endParaRPr lang="de-CH" sz="2000" dirty="0"/>
          </a:p>
          <a:p>
            <a:pPr marL="277680" lvl="1" indent="-277680"/>
            <a:endParaRPr lang="de-CH" sz="2000" dirty="0"/>
          </a:p>
          <a:p>
            <a:pPr marL="277680" lvl="1" indent="-277680"/>
            <a:endParaRPr lang="de-CH" sz="2000" dirty="0"/>
          </a:p>
          <a:p>
            <a:pPr marL="277680" lvl="1" indent="-277680"/>
            <a:endParaRPr lang="de-CH" sz="2000" dirty="0"/>
          </a:p>
          <a:p>
            <a:pPr marL="0" indent="0">
              <a:buNone/>
            </a:pPr>
            <a:endParaRPr lang="de-CH" sz="2000" dirty="0"/>
          </a:p>
        </p:txBody>
      </p:sp>
      <p:sp>
        <p:nvSpPr>
          <p:cNvPr id="2" name="Pfeil nach rechts 1"/>
          <p:cNvSpPr/>
          <p:nvPr/>
        </p:nvSpPr>
        <p:spPr>
          <a:xfrm>
            <a:off x="3385569" y="1133098"/>
            <a:ext cx="718493" cy="3232876"/>
          </a:xfrm>
          <a:prstGeom prst="rightArrow">
            <a:avLst/>
          </a:prstGeom>
          <a:solidFill>
            <a:schemeClr val="accent4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48" tIns="37024" rIns="74048" bIns="37024" rtlCol="0" anchor="ctr"/>
          <a:lstStyle/>
          <a:p>
            <a:pPr algn="ctr"/>
            <a:endParaRPr lang="de-CH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81" y="989571"/>
            <a:ext cx="499730" cy="443667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31" y="2671047"/>
            <a:ext cx="499730" cy="443667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898" y="3922307"/>
            <a:ext cx="499730" cy="443667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81" y="1949230"/>
            <a:ext cx="499730" cy="44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8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90016" y="136424"/>
            <a:ext cx="8524200" cy="720922"/>
          </a:xfrm>
        </p:spPr>
        <p:txBody>
          <a:bodyPr/>
          <a:lstStyle/>
          <a:p>
            <a:r>
              <a:rPr lang="de-CH" sz="3000" dirty="0"/>
              <a:t>Herausforderungen </a:t>
            </a:r>
            <a:r>
              <a:rPr lang="de-CH" sz="3000" dirty="0" smtClean="0"/>
              <a:t>und Handlungsanregungen</a:t>
            </a:r>
            <a:endParaRPr lang="de-CH" sz="3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88189" y="4930159"/>
            <a:ext cx="718413" cy="122444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22.10.2018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4622748" y="4930159"/>
            <a:ext cx="293896" cy="122444"/>
          </a:xfrm>
          <a:prstGeom prst="rect">
            <a:avLst/>
          </a:prstGeom>
        </p:spPr>
        <p:txBody>
          <a:bodyPr/>
          <a:lstStyle/>
          <a:p>
            <a:fld id="{DDB4617A-E8F1-4760-BE2C-C2699903E2AD}" type="slidenum">
              <a:rPr lang="de-CH" smtClean="0"/>
              <a:pPr/>
              <a:t>27</a:t>
            </a:fld>
            <a:endParaRPr lang="de-CH" dirty="0"/>
          </a:p>
        </p:txBody>
      </p:sp>
      <p:sp>
        <p:nvSpPr>
          <p:cNvPr id="31" name="Pfeil in vier Richtungen 30"/>
          <p:cNvSpPr/>
          <p:nvPr/>
        </p:nvSpPr>
        <p:spPr>
          <a:xfrm>
            <a:off x="2471125" y="1652408"/>
            <a:ext cx="3853732" cy="2694155"/>
          </a:xfrm>
          <a:prstGeom prst="quadArrow">
            <a:avLst>
              <a:gd name="adj1" fmla="val 12361"/>
              <a:gd name="adj2" fmla="val 38902"/>
              <a:gd name="adj3" fmla="val 22500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48" tIns="37024" rIns="74048" bIns="37024" rtlCol="0" anchor="ctr"/>
          <a:lstStyle/>
          <a:p>
            <a:pPr algn="ctr"/>
            <a:endParaRPr lang="de-CH"/>
          </a:p>
        </p:txBody>
      </p:sp>
      <p:sp>
        <p:nvSpPr>
          <p:cNvPr id="1024" name="Abgerundetes Rechteck 1023"/>
          <p:cNvSpPr/>
          <p:nvPr/>
        </p:nvSpPr>
        <p:spPr>
          <a:xfrm>
            <a:off x="2677792" y="1211057"/>
            <a:ext cx="3396511" cy="440847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48" tIns="37024" rIns="74048" bIns="37024"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Qualität und Vergleichbarkeit </a:t>
            </a:r>
          </a:p>
          <a:p>
            <a:pPr algn="ctr"/>
            <a:r>
              <a:rPr lang="de-CH" dirty="0">
                <a:solidFill>
                  <a:schemeClr val="tx1"/>
                </a:solidFill>
              </a:rPr>
              <a:t>der Lernergebnisse sichern</a:t>
            </a:r>
          </a:p>
        </p:txBody>
      </p:sp>
      <p:sp>
        <p:nvSpPr>
          <p:cNvPr id="34" name="Abgerundetes Rechteck 33"/>
          <p:cNvSpPr/>
          <p:nvPr/>
        </p:nvSpPr>
        <p:spPr>
          <a:xfrm>
            <a:off x="32432" y="3698358"/>
            <a:ext cx="2318772" cy="440847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48" tIns="37024" rIns="74048" bIns="37024"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Rollen der BBV aufeinander abstimmen</a:t>
            </a:r>
          </a:p>
        </p:txBody>
      </p:sp>
      <p:sp>
        <p:nvSpPr>
          <p:cNvPr id="35" name="Abgerundetes Rechteck 34"/>
          <p:cNvSpPr/>
          <p:nvPr/>
        </p:nvSpPr>
        <p:spPr>
          <a:xfrm>
            <a:off x="-225" y="2835667"/>
            <a:ext cx="2318772" cy="440847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48" tIns="37024" rIns="74048" bIns="37024"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Lernortkooperation und Praxisbezug</a:t>
            </a:r>
          </a:p>
          <a:p>
            <a:pPr algn="ctr"/>
            <a:r>
              <a:rPr lang="de-CH" dirty="0">
                <a:solidFill>
                  <a:schemeClr val="tx1"/>
                </a:solidFill>
              </a:rPr>
              <a:t>intensivieren</a:t>
            </a:r>
          </a:p>
        </p:txBody>
      </p:sp>
      <p:sp>
        <p:nvSpPr>
          <p:cNvPr id="36" name="Abgerundetes Rechteck 35"/>
          <p:cNvSpPr/>
          <p:nvPr/>
        </p:nvSpPr>
        <p:spPr>
          <a:xfrm>
            <a:off x="32433" y="1657655"/>
            <a:ext cx="2318772" cy="440847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48" tIns="37024" rIns="74048" bIns="37024" rtlCol="0" anchor="ctr"/>
          <a:lstStyle/>
          <a:p>
            <a:pPr algn="ctr"/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37" name="Abgerundetes Rechteck 36"/>
          <p:cNvSpPr/>
          <p:nvPr/>
        </p:nvSpPr>
        <p:spPr>
          <a:xfrm>
            <a:off x="6589770" y="1868784"/>
            <a:ext cx="2318772" cy="440847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48" tIns="37024" rIns="74048" bIns="37024"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«Digital </a:t>
            </a:r>
            <a:r>
              <a:rPr lang="de-CH" dirty="0" err="1">
                <a:solidFill>
                  <a:schemeClr val="tx1"/>
                </a:solidFill>
              </a:rPr>
              <a:t>literacy</a:t>
            </a:r>
            <a:r>
              <a:rPr lang="de-CH" dirty="0">
                <a:solidFill>
                  <a:schemeClr val="tx1"/>
                </a:solidFill>
              </a:rPr>
              <a:t>» und domänenspezifisches Überblickswissen stärken</a:t>
            </a:r>
          </a:p>
        </p:txBody>
      </p:sp>
      <p:sp>
        <p:nvSpPr>
          <p:cNvPr id="38" name="Abgerundetes Rechteck 37"/>
          <p:cNvSpPr/>
          <p:nvPr/>
        </p:nvSpPr>
        <p:spPr>
          <a:xfrm>
            <a:off x="6495444" y="3758318"/>
            <a:ext cx="2318772" cy="440847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48" tIns="37024" rIns="74048" bIns="37024"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Situationsdidaktik entwickeln</a:t>
            </a:r>
          </a:p>
        </p:txBody>
      </p:sp>
      <p:sp>
        <p:nvSpPr>
          <p:cNvPr id="39" name="Abgerundetes Rechteck 38"/>
          <p:cNvSpPr/>
          <p:nvPr/>
        </p:nvSpPr>
        <p:spPr>
          <a:xfrm>
            <a:off x="6613056" y="2864575"/>
            <a:ext cx="2318772" cy="440847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48" tIns="37024" rIns="74048" bIns="37024" rtlCol="0" anchor="ctr"/>
          <a:lstStyle/>
          <a:p>
            <a:pPr algn="ctr"/>
            <a:r>
              <a:rPr lang="de-CH" dirty="0" err="1">
                <a:solidFill>
                  <a:schemeClr val="tx1"/>
                </a:solidFill>
              </a:rPr>
              <a:t>Reflexionskompe-tenzen</a:t>
            </a:r>
            <a:r>
              <a:rPr lang="de-CH" dirty="0">
                <a:solidFill>
                  <a:schemeClr val="tx1"/>
                </a:solidFill>
              </a:rPr>
              <a:t> stärken</a:t>
            </a:r>
          </a:p>
        </p:txBody>
      </p:sp>
      <p:sp>
        <p:nvSpPr>
          <p:cNvPr id="40" name="Abgerundetes Rechteck 39"/>
          <p:cNvSpPr/>
          <p:nvPr/>
        </p:nvSpPr>
        <p:spPr>
          <a:xfrm>
            <a:off x="2051034" y="4368815"/>
            <a:ext cx="4669974" cy="440847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48" tIns="37024" rIns="74048" bIns="37024"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Überblickswissen über gute Praktiken in Didaktik und Technologie aufbauen (Forschung)</a:t>
            </a:r>
          </a:p>
        </p:txBody>
      </p:sp>
      <p:sp>
        <p:nvSpPr>
          <p:cNvPr id="41" name="Abgerundetes Rechteck 40"/>
          <p:cNvSpPr/>
          <p:nvPr/>
        </p:nvSpPr>
        <p:spPr>
          <a:xfrm>
            <a:off x="32434" y="1636914"/>
            <a:ext cx="2482067" cy="440847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48" tIns="37024" rIns="74048" bIns="37024"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Institutionelle Rahmenbedingungen optimieren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164" y="2018920"/>
            <a:ext cx="2529628" cy="1957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0" name="Inhaltsplatzhalter 5"/>
          <p:cNvSpPr>
            <a:spLocks noGrp="1"/>
          </p:cNvSpPr>
          <p:nvPr>
            <p:ph idx="1"/>
          </p:nvPr>
        </p:nvSpPr>
        <p:spPr>
          <a:xfrm rot="20401036">
            <a:off x="2339191" y="2125054"/>
            <a:ext cx="4334821" cy="1565046"/>
          </a:xfrm>
          <a:prstGeom prst="roundRect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48" tIns="37024" rIns="74048" bIns="37024" rtlCol="0" anchor="ctr">
            <a:normAutofit fontScale="92500"/>
          </a:bodyPr>
          <a:lstStyle/>
          <a:p>
            <a:pPr marL="0" lvl="1" indent="0">
              <a:buNone/>
              <a:tabLst>
                <a:tab pos="355600" algn="l"/>
              </a:tabLst>
            </a:pPr>
            <a:r>
              <a:rPr lang="de-CH" sz="1900" dirty="0">
                <a:solidFill>
                  <a:schemeClr val="tx1"/>
                </a:solidFill>
              </a:rPr>
              <a:t>Welche Rolle übernehmen …</a:t>
            </a:r>
          </a:p>
          <a:p>
            <a:pPr marL="182563" lvl="1" indent="-182563">
              <a:buFont typeface="Arial" panose="020B0604020202020204" pitchFamily="34" charset="0"/>
              <a:buChar char="•"/>
            </a:pPr>
            <a:r>
              <a:rPr lang="de-CH" sz="1900" dirty="0">
                <a:solidFill>
                  <a:schemeClr val="tx1"/>
                </a:solidFill>
              </a:rPr>
              <a:t>die Berufsbildungsverantwortlichen?</a:t>
            </a:r>
          </a:p>
          <a:p>
            <a:pPr marL="182563" lvl="1" indent="-182563">
              <a:buFont typeface="Arial" panose="020B0604020202020204" pitchFamily="34" charset="0"/>
              <a:buChar char="•"/>
            </a:pPr>
            <a:r>
              <a:rPr lang="de-CH" sz="1900" dirty="0">
                <a:solidFill>
                  <a:schemeClr val="tx1"/>
                </a:solidFill>
              </a:rPr>
              <a:t>die Leitungen der Lernorte? </a:t>
            </a:r>
          </a:p>
          <a:p>
            <a:pPr marL="182563" lvl="1" indent="-182563">
              <a:buFont typeface="Arial" panose="020B0604020202020204" pitchFamily="34" charset="0"/>
              <a:buChar char="•"/>
            </a:pPr>
            <a:r>
              <a:rPr lang="de-CH" sz="1900" dirty="0">
                <a:solidFill>
                  <a:schemeClr val="tx1"/>
                </a:solidFill>
              </a:rPr>
              <a:t>die Verbundpartner? </a:t>
            </a:r>
          </a:p>
        </p:txBody>
      </p:sp>
    </p:spTree>
    <p:extLst>
      <p:ext uri="{BB962C8B-B14F-4D97-AF65-F5344CB8AC3E}">
        <p14:creationId xmlns:p14="http://schemas.microsoft.com/office/powerpoint/2010/main" val="380509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8849" y="164069"/>
            <a:ext cx="4398062" cy="1182131"/>
          </a:xfrm>
        </p:spPr>
        <p:txBody>
          <a:bodyPr/>
          <a:lstStyle/>
          <a:p>
            <a:r>
              <a:rPr lang="de-CH" dirty="0"/>
              <a:t>Besten Dank für Ihre Aufmerksamkeit!</a:t>
            </a:r>
            <a:br>
              <a:rPr lang="de-CH" dirty="0"/>
            </a:b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0800" y="1494124"/>
            <a:ext cx="8275566" cy="29182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CH" sz="2000" dirty="0"/>
          </a:p>
          <a:p>
            <a:pPr marL="0" indent="0" algn="ctr">
              <a:buNone/>
            </a:pPr>
            <a:r>
              <a:rPr lang="de-CH" sz="2200" dirty="0"/>
              <a:t>Für Fragen und weiterführende Informationen:</a:t>
            </a:r>
          </a:p>
          <a:p>
            <a:pPr marL="0" indent="0" algn="ctr">
              <a:buNone/>
            </a:pPr>
            <a:r>
              <a:rPr lang="de-CH" sz="2000" dirty="0" err="1">
                <a:hlinkClick r:id="rId3"/>
              </a:rPr>
              <a:t>Ines.Trede@ehb.swiss</a:t>
            </a:r>
            <a:endParaRPr lang="de-CH" sz="2000" dirty="0"/>
          </a:p>
          <a:p>
            <a:pPr marL="0" indent="0" algn="ctr">
              <a:buNone/>
            </a:pPr>
            <a:r>
              <a:rPr lang="de-CH" sz="2000" dirty="0" err="1">
                <a:hlinkClick r:id="rId4"/>
              </a:rPr>
              <a:t>Andre.Zbinden@ehb.swiss</a:t>
            </a:r>
            <a:endParaRPr lang="de-CH" sz="2000" dirty="0"/>
          </a:p>
          <a:p>
            <a:pPr marL="0" indent="0" algn="ctr">
              <a:buNone/>
            </a:pPr>
            <a:r>
              <a:rPr lang="de-CH" sz="2000" dirty="0" err="1">
                <a:hlinkClick r:id="rId5"/>
              </a:rPr>
              <a:t>Juerg.Schweri@ehb.swiss</a:t>
            </a:r>
            <a:endParaRPr lang="de-CH" sz="2000" dirty="0"/>
          </a:p>
          <a:p>
            <a:pPr marL="0" indent="0" algn="ctr">
              <a:buNone/>
            </a:pPr>
            <a:endParaRPr lang="de-CH" sz="2000" dirty="0"/>
          </a:p>
          <a:p>
            <a:pPr marL="0" indent="0" algn="ctr">
              <a:buNone/>
            </a:pPr>
            <a:r>
              <a:rPr lang="de-CH" sz="2000" dirty="0" smtClean="0"/>
              <a:t>Download Trendbericht </a:t>
            </a:r>
            <a:r>
              <a:rPr lang="de-CH" sz="2000" dirty="0"/>
              <a:t>&amp; Präsentation: </a:t>
            </a:r>
            <a:r>
              <a:rPr lang="de-CH" sz="2000" dirty="0">
                <a:hlinkClick r:id="rId6"/>
              </a:rPr>
              <a:t>https://www.ehb.swiss/obs/digitalisierung-und-berufsbildung</a:t>
            </a:r>
            <a:r>
              <a:rPr lang="de-CH" sz="2000" dirty="0"/>
              <a:t> 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3790277" y="4938099"/>
            <a:ext cx="718413" cy="122444"/>
          </a:xfrm>
        </p:spPr>
        <p:txBody>
          <a:bodyPr/>
          <a:lstStyle/>
          <a:p>
            <a:r>
              <a:rPr lang="de-DE"/>
              <a:t>22.10.2018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24836" y="4938099"/>
            <a:ext cx="293896" cy="122444"/>
          </a:xfrm>
        </p:spPr>
        <p:txBody>
          <a:bodyPr/>
          <a:lstStyle/>
          <a:p>
            <a:fld id="{DDB4617A-E8F1-4760-BE2C-C2699903E2AD}" type="slidenum">
              <a:rPr lang="de-CH" smtClean="0"/>
              <a:pPr/>
              <a:t>28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5424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0015" y="136423"/>
            <a:ext cx="8070399" cy="1103121"/>
          </a:xfrm>
        </p:spPr>
        <p:txBody>
          <a:bodyPr/>
          <a:lstStyle/>
          <a:p>
            <a:r>
              <a:rPr lang="de-CH" sz="3000" dirty="0"/>
              <a:t>Trendbericht: Herausforderungen und Wege in die Zukunft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88189" y="4936011"/>
            <a:ext cx="718413" cy="122444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22.10.2018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4622748" y="4936011"/>
            <a:ext cx="293896" cy="122444"/>
          </a:xfrm>
          <a:prstGeom prst="rect">
            <a:avLst/>
          </a:prstGeom>
        </p:spPr>
        <p:txBody>
          <a:bodyPr/>
          <a:lstStyle/>
          <a:p>
            <a:fld id="{DDB4617A-E8F1-4760-BE2C-C2699903E2AD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431801" y="1346201"/>
            <a:ext cx="7782810" cy="350239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355512" indent="-355512" algn="l" defTabSz="10077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548" indent="-365036" algn="l" defTabSz="10077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060" indent="-355512" algn="l" defTabSz="10077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572" indent="-355512" algn="l" defTabSz="10077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8195" indent="-366623" algn="l" defTabSz="10077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412" indent="-251947" algn="l" defTabSz="10077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305" indent="-251947" algn="l" defTabSz="10077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198" indent="-251947" algn="l" defTabSz="10077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091" indent="-251947" algn="l" defTabSz="10077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000" dirty="0" smtClean="0"/>
              <a:t>Hat die duale Berufsbildung eine Zukunft </a:t>
            </a:r>
            <a:br>
              <a:rPr lang="de-CH" sz="2000" dirty="0" smtClean="0"/>
            </a:br>
            <a:r>
              <a:rPr lang="de-CH" sz="2000" dirty="0" smtClean="0"/>
              <a:t>in der digitalisierten Arbeitswelt? </a:t>
            </a:r>
          </a:p>
          <a:p>
            <a:r>
              <a:rPr lang="de-CH" sz="2000" dirty="0" smtClean="0"/>
              <a:t>Transversale Kompetenzen für eine ungewisse digitale Zukunft?</a:t>
            </a:r>
          </a:p>
          <a:p>
            <a:r>
              <a:rPr lang="de-CH" sz="2000" dirty="0" smtClean="0"/>
              <a:t>Wie können Bildungsverordnungen aktuell bleiben?</a:t>
            </a:r>
          </a:p>
          <a:p>
            <a:r>
              <a:rPr lang="de-CH" sz="2000" dirty="0" smtClean="0"/>
              <a:t>Wie können digitale Technologien im Unterricht effektiv eingesetzt werden? </a:t>
            </a:r>
          </a:p>
          <a:p>
            <a:r>
              <a:rPr lang="de-CH" sz="2000" dirty="0" smtClean="0"/>
              <a:t>Erfordert die Digitalisierung einen Rollenwandel bei Lehrpersonen? </a:t>
            </a:r>
          </a:p>
          <a:p>
            <a:endParaRPr lang="de-CH" sz="2000" dirty="0"/>
          </a:p>
          <a:p>
            <a:pPr marL="0" indent="0">
              <a:buNone/>
            </a:pPr>
            <a:r>
              <a:rPr lang="de-CH" sz="1200" dirty="0" smtClean="0">
                <a:hlinkClick r:id="rId3"/>
              </a:rPr>
              <a:t>https</a:t>
            </a:r>
            <a:r>
              <a:rPr lang="de-CH" sz="1200" dirty="0">
                <a:hlinkClick r:id="rId3"/>
              </a:rPr>
              <a:t>://</a:t>
            </a:r>
            <a:r>
              <a:rPr lang="de-CH" sz="1200" dirty="0" smtClean="0">
                <a:hlinkClick r:id="rId3"/>
              </a:rPr>
              <a:t>www.ehb.swiss/obs/digitalisierung-und-berufsbildung</a:t>
            </a:r>
            <a:r>
              <a:rPr lang="de-CH" sz="1200" dirty="0" smtClean="0"/>
              <a:t>  </a:t>
            </a:r>
            <a:endParaRPr lang="de-CH" sz="1200" dirty="0"/>
          </a:p>
        </p:txBody>
      </p:sp>
      <p:pic>
        <p:nvPicPr>
          <p:cNvPr id="8" name="Picture 2" descr="T:\R_D\Observatorium_protected\5_Trendberichte\3. Trendbericht Digitalisierung\titelbil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145" y="828151"/>
            <a:ext cx="1540895" cy="64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7085705" y="1503581"/>
            <a:ext cx="1292695" cy="197882"/>
          </a:xfrm>
          <a:prstGeom prst="rect">
            <a:avLst/>
          </a:prstGeom>
          <a:noFill/>
        </p:spPr>
        <p:txBody>
          <a:bodyPr wrap="square" lIns="74048" tIns="37024" rIns="74048" bIns="37024" rtlCol="0">
            <a:spAutoFit/>
          </a:bodyPr>
          <a:lstStyle/>
          <a:p>
            <a:r>
              <a:rPr lang="de-CH" sz="800" dirty="0"/>
              <a:t>Bildquelle: EHB (</a:t>
            </a:r>
            <a:r>
              <a:rPr lang="de-CH" sz="800" dirty="0" err="1"/>
              <a:t>Fotolia</a:t>
            </a:r>
            <a:r>
              <a:rPr lang="de-CH" sz="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0964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1588" y="1678896"/>
            <a:ext cx="7800471" cy="3169563"/>
          </a:xfrm>
          <a:noFill/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de-CH" sz="2000" dirty="0"/>
              <a:t>Bisher kaum empirische Anzeichen für ein Abnehmen der Arbeit oder für eine Polarisierung des Arbeitsmarktes (CH)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de-CH" sz="20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de-CH" sz="2000" dirty="0"/>
              <a:t>Präventive Wirkung» einer starken dualen Berufsbildung:</a:t>
            </a:r>
          </a:p>
          <a:p>
            <a:pPr marL="231400" indent="-231400">
              <a:spcBef>
                <a:spcPts val="0"/>
              </a:spcBef>
              <a:defRPr/>
            </a:pPr>
            <a:r>
              <a:rPr lang="de-CH" sz="2000" dirty="0"/>
              <a:t>Arbeitsmarktnähe der Ausbildungen</a:t>
            </a:r>
          </a:p>
          <a:p>
            <a:pPr marL="231400" indent="-231400">
              <a:spcBef>
                <a:spcPts val="0"/>
              </a:spcBef>
              <a:defRPr/>
            </a:pPr>
            <a:r>
              <a:rPr lang="de-CH" sz="2000" dirty="0"/>
              <a:t>National anerkannte Berufsprofile </a:t>
            </a:r>
          </a:p>
          <a:p>
            <a:pPr marL="231400" indent="-231400">
              <a:spcBef>
                <a:spcPts val="0"/>
              </a:spcBef>
              <a:defRPr/>
            </a:pPr>
            <a:r>
              <a:rPr lang="de-CH" sz="2000" dirty="0"/>
              <a:t>Betriebsübergreifendes Prozesswissen der Absolvierenden</a:t>
            </a:r>
          </a:p>
          <a:p>
            <a:pPr marL="231400" indent="-231400">
              <a:spcBef>
                <a:spcPts val="0"/>
              </a:spcBef>
              <a:defRPr/>
            </a:pPr>
            <a:r>
              <a:rPr lang="de-CH" sz="2000" dirty="0"/>
              <a:t>Durchlässigkeit im Bildungssystem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de-CH" sz="20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0016" y="136423"/>
            <a:ext cx="8483594" cy="1103121"/>
          </a:xfrm>
        </p:spPr>
        <p:txBody>
          <a:bodyPr/>
          <a:lstStyle/>
          <a:p>
            <a:r>
              <a:rPr lang="de-CH" sz="3000" dirty="0"/>
              <a:t>Hat die duale Berufsbildung eine Zukunft in der digitalisierten Arbeitswelt? </a:t>
            </a:r>
            <a:r>
              <a:rPr lang="de-CH" sz="3000" dirty="0" smtClean="0"/>
              <a:t/>
            </a:r>
            <a:br>
              <a:rPr lang="de-CH" sz="3000" dirty="0" smtClean="0"/>
            </a:br>
            <a:r>
              <a:rPr lang="de-CH" sz="1900" b="0" i="1" dirty="0" smtClean="0"/>
              <a:t>(</a:t>
            </a:r>
            <a:r>
              <a:rPr lang="de-CH" sz="1600" b="0" i="1" dirty="0"/>
              <a:t>J. Schweri, M. </a:t>
            </a:r>
            <a:r>
              <a:rPr lang="de-CH" sz="1600" b="0" i="1" dirty="0" err="1"/>
              <a:t>Aepli</a:t>
            </a:r>
            <a:r>
              <a:rPr lang="de-CH" sz="1600" b="0" i="1" dirty="0"/>
              <a:t> &amp; I. Trede</a:t>
            </a:r>
            <a:r>
              <a:rPr lang="de-CH" sz="1900" b="0" i="1" dirty="0"/>
              <a:t>)</a:t>
            </a:r>
            <a:endParaRPr lang="de-CH" b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88189" y="4936011"/>
            <a:ext cx="718413" cy="122444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22.10.2018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4622748" y="4936011"/>
            <a:ext cx="293896" cy="122444"/>
          </a:xfrm>
          <a:prstGeom prst="rect">
            <a:avLst/>
          </a:prstGeom>
        </p:spPr>
        <p:txBody>
          <a:bodyPr/>
          <a:lstStyle/>
          <a:p>
            <a:fld id="{DDB4617A-E8F1-4760-BE2C-C2699903E2AD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3040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7025" y="1514007"/>
            <a:ext cx="7908593" cy="3304474"/>
          </a:xfrm>
          <a:noFill/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de-CH" sz="2000" dirty="0"/>
              <a:t>Ja, aber nur begrenzt und wenn gezielt trainiert: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de-CH" sz="2000" dirty="0"/>
          </a:p>
          <a:p>
            <a:pPr>
              <a:spcBef>
                <a:spcPts val="0"/>
              </a:spcBef>
              <a:defRPr/>
            </a:pPr>
            <a:r>
              <a:rPr lang="de-CH" sz="2000" dirty="0"/>
              <a:t>Handlungskompetenzen werden in spezifischen Situationen erworben</a:t>
            </a:r>
          </a:p>
          <a:p>
            <a:pPr>
              <a:spcBef>
                <a:spcPts val="0"/>
              </a:spcBef>
              <a:defRPr/>
            </a:pPr>
            <a:r>
              <a:rPr lang="de-CH" sz="2000" dirty="0"/>
              <a:t>Fachliche, soziale und personale Ressourcen sind primär situationsspezifisch</a:t>
            </a:r>
          </a:p>
          <a:p>
            <a:pPr>
              <a:spcBef>
                <a:spcPts val="0"/>
              </a:spcBef>
              <a:defRPr/>
            </a:pPr>
            <a:r>
              <a:rPr lang="de-CH" sz="2000" dirty="0"/>
              <a:t>Die Kompetenz, spezifische Kompetenzen auf ähnliche Situationen anzuwenden, muss aufgebaut werden</a:t>
            </a:r>
          </a:p>
          <a:p>
            <a:pPr>
              <a:spcBef>
                <a:spcPts val="0"/>
              </a:spcBef>
              <a:defRPr/>
            </a:pPr>
            <a:r>
              <a:rPr lang="de-CH" sz="2000" dirty="0"/>
              <a:t>Gezielte Didaktik ist unabdingbar («horizontale </a:t>
            </a:r>
            <a:br>
              <a:rPr lang="de-CH" sz="2000" dirty="0"/>
            </a:br>
            <a:r>
              <a:rPr lang="de-CH" sz="2000" dirty="0"/>
              <a:t>Wissensentwicklung»)</a:t>
            </a:r>
          </a:p>
          <a:p>
            <a:pPr>
              <a:spcBef>
                <a:spcPts val="0"/>
              </a:spcBef>
              <a:defRPr/>
            </a:pPr>
            <a:endParaRPr lang="de-CH" sz="2000" dirty="0"/>
          </a:p>
          <a:p>
            <a:pPr>
              <a:spcBef>
                <a:spcPts val="0"/>
              </a:spcBef>
              <a:defRPr/>
            </a:pPr>
            <a:endParaRPr lang="de-CH" sz="2000" dirty="0"/>
          </a:p>
          <a:p>
            <a:pPr>
              <a:spcBef>
                <a:spcPts val="0"/>
              </a:spcBef>
              <a:defRPr/>
            </a:pPr>
            <a:endParaRPr lang="de-CH" sz="2000" dirty="0"/>
          </a:p>
          <a:p>
            <a:pPr>
              <a:spcBef>
                <a:spcPts val="0"/>
              </a:spcBef>
              <a:defRPr/>
            </a:pPr>
            <a:endParaRPr lang="de-CH" sz="20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000" dirty="0"/>
              <a:t>Transversale Kompetenzen für eine ungewisse digitale Zukunft? </a:t>
            </a:r>
            <a:br>
              <a:rPr lang="de-CH" sz="3000" dirty="0"/>
            </a:br>
            <a:r>
              <a:rPr lang="de-CH" sz="1600" b="0" i="1" dirty="0"/>
              <a:t>(Ursula Scharnhorst &amp; Hansruedi Kaiser)</a:t>
            </a:r>
            <a:endParaRPr lang="de-CH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88189" y="4936011"/>
            <a:ext cx="718413" cy="122444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22.10.2018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4622748" y="4936011"/>
            <a:ext cx="293896" cy="122444"/>
          </a:xfrm>
          <a:prstGeom prst="rect">
            <a:avLst/>
          </a:prstGeom>
        </p:spPr>
        <p:txBody>
          <a:bodyPr/>
          <a:lstStyle/>
          <a:p>
            <a:fld id="{DDB4617A-E8F1-4760-BE2C-C2699903E2AD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9620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7025" y="1327094"/>
            <a:ext cx="7938575" cy="3608917"/>
          </a:xfrm>
          <a:noFill/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de-CH" sz="2000" dirty="0"/>
              <a:t>Berufsbildung muss flexibel sein, ohne ihre wichtigen Funktionen zu verlieren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de-CH" sz="2000" dirty="0"/>
              <a:t>Keine quantitative Reduktion der Berufsprofile durch ihre Zusammenfassung und Verbreiterung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de-CH" sz="2000" dirty="0"/>
              <a:t>Statt dessen das System optimieren, z.B.</a:t>
            </a:r>
          </a:p>
          <a:p>
            <a:pPr>
              <a:spcBef>
                <a:spcPts val="0"/>
              </a:spcBef>
              <a:defRPr/>
            </a:pPr>
            <a:r>
              <a:rPr lang="de-CH" sz="2000" dirty="0"/>
              <a:t>Inhalte technologieoffen auf übergeordneter Ebene, wandelbare Inhalte auf Ausführungsebene regeln (u.a. Prüfungen)</a:t>
            </a:r>
          </a:p>
          <a:p>
            <a:pPr>
              <a:spcBef>
                <a:spcPts val="0"/>
              </a:spcBef>
              <a:defRPr/>
            </a:pPr>
            <a:r>
              <a:rPr lang="de-CH" sz="2000" dirty="0"/>
              <a:t>Flexible Ausbildungsformen fördern</a:t>
            </a:r>
          </a:p>
          <a:p>
            <a:pPr>
              <a:spcBef>
                <a:spcPts val="0"/>
              </a:spcBef>
              <a:defRPr/>
            </a:pPr>
            <a:r>
              <a:rPr lang="de-CH" sz="2000" dirty="0"/>
              <a:t>Potenzial der ÜK und LOK nutzen</a:t>
            </a:r>
          </a:p>
          <a:p>
            <a:pPr>
              <a:spcBef>
                <a:spcPts val="0"/>
              </a:spcBef>
              <a:defRPr/>
            </a:pPr>
            <a:r>
              <a:rPr lang="de-CH" sz="2000" dirty="0"/>
              <a:t>Entwicklungsprozess optimieren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de-CH" sz="20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000" dirty="0"/>
              <a:t>Wie können Bildungsverordnungen aktuell bleiben? </a:t>
            </a:r>
            <a:r>
              <a:rPr lang="de-CH" sz="1600" b="0" dirty="0"/>
              <a:t>(Ines Trede &amp; Isabelle Lüthi)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88189" y="4936011"/>
            <a:ext cx="718413" cy="122444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22.10.2018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4622748" y="4936011"/>
            <a:ext cx="293896" cy="122444"/>
          </a:xfrm>
          <a:prstGeom prst="rect">
            <a:avLst/>
          </a:prstGeom>
        </p:spPr>
        <p:txBody>
          <a:bodyPr/>
          <a:lstStyle/>
          <a:p>
            <a:fld id="{DDB4617A-E8F1-4760-BE2C-C2699903E2AD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718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0673" y="1469034"/>
            <a:ext cx="7800471" cy="3257113"/>
          </a:xfr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de-CH" sz="2000" dirty="0"/>
              <a:t>Technologien sind ohne gute Didaktik nicht wirksam</a:t>
            </a:r>
          </a:p>
          <a:p>
            <a:pPr>
              <a:spcBef>
                <a:spcPts val="0"/>
              </a:spcBef>
              <a:defRPr/>
            </a:pPr>
            <a:r>
              <a:rPr lang="de-CH" sz="2000" dirty="0"/>
              <a:t>Gute Didaktik benötigt qualifizierte Lehrpersonen und gute Rahmenbedingungen (Infrastruktur/Technologie)</a:t>
            </a:r>
          </a:p>
          <a:p>
            <a:pPr>
              <a:spcBef>
                <a:spcPts val="0"/>
              </a:spcBef>
              <a:defRPr/>
            </a:pPr>
            <a:r>
              <a:rPr lang="de-CH" sz="2000" dirty="0"/>
              <a:t>Technologien in der Berufsbildung benötigen spezifische didaktische Modelle </a:t>
            </a:r>
          </a:p>
          <a:p>
            <a:pPr>
              <a:spcBef>
                <a:spcPts val="0"/>
              </a:spcBef>
              <a:defRPr/>
            </a:pPr>
            <a:r>
              <a:rPr lang="de-CH" sz="2000" dirty="0"/>
              <a:t>Eine verlässliche Datenbasis über Kompetenzen der BBV, Kontextbedingungen und Infrastruktur würde unterstützen, fehlt aber </a:t>
            </a:r>
            <a:r>
              <a:rPr lang="de-CH" sz="2000" dirty="0" smtClean="0"/>
              <a:t>bisher.</a:t>
            </a:r>
            <a:endParaRPr lang="de-CH" sz="20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000" dirty="0"/>
              <a:t>Wie können digitale Technologien im Unterricht effektiv eingesetzt werden? </a:t>
            </a:r>
            <a:r>
              <a:rPr lang="de-CH" sz="1600" b="0" i="1" dirty="0"/>
              <a:t>(Alberto </a:t>
            </a:r>
            <a:r>
              <a:rPr lang="de-CH" sz="1600" b="0" i="1" dirty="0" err="1"/>
              <a:t>Cattaneo</a:t>
            </a:r>
            <a:r>
              <a:rPr lang="de-CH" sz="1600" b="0" i="1" dirty="0"/>
              <a:t>)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88189" y="4936011"/>
            <a:ext cx="718413" cy="122444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22.10.2018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4622748" y="4936011"/>
            <a:ext cx="293896" cy="122444"/>
          </a:xfrm>
          <a:prstGeom prst="rect">
            <a:avLst/>
          </a:prstGeom>
        </p:spPr>
        <p:txBody>
          <a:bodyPr/>
          <a:lstStyle/>
          <a:p>
            <a:fld id="{DDB4617A-E8F1-4760-BE2C-C2699903E2AD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58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7025" y="1461359"/>
            <a:ext cx="7800471" cy="3149432"/>
          </a:xfrm>
          <a:noFill/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endParaRPr lang="de-CH" sz="2000" dirty="0"/>
          </a:p>
          <a:p>
            <a:pPr>
              <a:spcBef>
                <a:spcPts val="0"/>
              </a:spcBef>
              <a:defRPr/>
            </a:pPr>
            <a:r>
              <a:rPr lang="de-CH" sz="2000" dirty="0"/>
              <a:t>Offenere curriculare Vorgaben für Lernorte </a:t>
            </a:r>
            <a:br>
              <a:rPr lang="de-CH" sz="2000" dirty="0"/>
            </a:br>
            <a:r>
              <a:rPr lang="de-CH" sz="2000" dirty="0"/>
              <a:t>und  Berufsbildungsverantwortliche</a:t>
            </a:r>
          </a:p>
          <a:p>
            <a:pPr>
              <a:spcBef>
                <a:spcPts val="0"/>
              </a:spcBef>
              <a:defRPr/>
            </a:pPr>
            <a:endParaRPr lang="de-CH" sz="2000" dirty="0"/>
          </a:p>
          <a:p>
            <a:pPr>
              <a:spcBef>
                <a:spcPts val="0"/>
              </a:spcBef>
              <a:defRPr/>
            </a:pPr>
            <a:r>
              <a:rPr lang="de-CH" sz="2000" dirty="0"/>
              <a:t>Rascher Technologiewandel </a:t>
            </a:r>
          </a:p>
          <a:p>
            <a:pPr lvl="1">
              <a:spcBef>
                <a:spcPts val="0"/>
              </a:spcBef>
              <a:defRPr/>
            </a:pPr>
            <a:r>
              <a:rPr lang="de-CH" sz="2000" dirty="0"/>
              <a:t>bei betrieblichen Arbeitsprozessen </a:t>
            </a:r>
          </a:p>
          <a:p>
            <a:pPr lvl="1">
              <a:spcBef>
                <a:spcPts val="0"/>
              </a:spcBef>
              <a:defRPr/>
            </a:pPr>
            <a:r>
              <a:rPr lang="de-CH" sz="2000" dirty="0"/>
              <a:t>für Ausbildung und Lernen</a:t>
            </a:r>
          </a:p>
          <a:p>
            <a:pPr lvl="1">
              <a:spcBef>
                <a:spcPts val="0"/>
              </a:spcBef>
              <a:defRPr/>
            </a:pPr>
            <a:endParaRPr lang="de-CH" sz="2000" dirty="0"/>
          </a:p>
          <a:p>
            <a:pPr>
              <a:spcBef>
                <a:spcPts val="0"/>
              </a:spcBef>
              <a:defRPr/>
            </a:pPr>
            <a:endParaRPr lang="de-CH" sz="200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de-CH" sz="2000" dirty="0"/>
          </a:p>
          <a:p>
            <a:pPr>
              <a:spcBef>
                <a:spcPts val="0"/>
              </a:spcBef>
              <a:defRPr/>
            </a:pPr>
            <a:endParaRPr lang="de-CH" sz="200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de-CH" sz="20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0016" y="136423"/>
            <a:ext cx="7613176" cy="1103121"/>
          </a:xfrm>
        </p:spPr>
        <p:txBody>
          <a:bodyPr/>
          <a:lstStyle/>
          <a:p>
            <a:r>
              <a:rPr lang="de-CH" sz="3000" dirty="0"/>
              <a:t>Erfordert die Digitalisierung einen Rollenwandel bei Lehrpersonen? </a:t>
            </a:r>
            <a:r>
              <a:rPr lang="de-CH" dirty="0"/>
              <a:t/>
            </a:r>
            <a:br>
              <a:rPr lang="de-CH" dirty="0"/>
            </a:br>
            <a:r>
              <a:rPr lang="de-CH" sz="1600" b="0" i="1" dirty="0"/>
              <a:t>(I. Trede, B. Aeschlimann &amp; A. Zbinden)</a:t>
            </a:r>
            <a:endParaRPr lang="de-CH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88189" y="4936011"/>
            <a:ext cx="718413" cy="122444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22.10.2018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4622748" y="4936011"/>
            <a:ext cx="293896" cy="122444"/>
          </a:xfrm>
          <a:prstGeom prst="rect">
            <a:avLst/>
          </a:prstGeom>
        </p:spPr>
        <p:txBody>
          <a:bodyPr/>
          <a:lstStyle/>
          <a:p>
            <a:fld id="{DDB4617A-E8F1-4760-BE2C-C2699903E2AD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2108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0016" y="136423"/>
            <a:ext cx="7351906" cy="1103121"/>
          </a:xfrm>
        </p:spPr>
        <p:txBody>
          <a:bodyPr/>
          <a:lstStyle/>
          <a:p>
            <a:r>
              <a:rPr lang="de-CH" sz="3000" dirty="0"/>
              <a:t>Herausforderungen</a:t>
            </a:r>
            <a:r>
              <a:rPr lang="de-CH" sz="1600" dirty="0"/>
              <a:t> </a:t>
            </a:r>
            <a:r>
              <a:rPr lang="de-CH" sz="1600" dirty="0">
                <a:solidFill>
                  <a:schemeClr val="accent1">
                    <a:lumMod val="75000"/>
                  </a:schemeClr>
                </a:solidFill>
              </a:rPr>
              <a:t>für Berufsbildungsverantwortliche </a:t>
            </a:r>
          </a:p>
        </p:txBody>
      </p:sp>
      <p:sp>
        <p:nvSpPr>
          <p:cNvPr id="22" name="Rad 21"/>
          <p:cNvSpPr/>
          <p:nvPr/>
        </p:nvSpPr>
        <p:spPr>
          <a:xfrm>
            <a:off x="667075" y="1089688"/>
            <a:ext cx="7648601" cy="3763573"/>
          </a:xfrm>
          <a:prstGeom prst="donut">
            <a:avLst>
              <a:gd name="adj" fmla="val 7178"/>
            </a:avLst>
          </a:prstGeom>
          <a:solidFill>
            <a:schemeClr val="accent3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26" name="Abgerundetes Rechteck 25"/>
          <p:cNvSpPr/>
          <p:nvPr/>
        </p:nvSpPr>
        <p:spPr>
          <a:xfrm>
            <a:off x="550302" y="1063704"/>
            <a:ext cx="1973164" cy="51927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Durchlässigeres Bildungssystem</a:t>
            </a:r>
          </a:p>
        </p:txBody>
      </p:sp>
      <p:sp>
        <p:nvSpPr>
          <p:cNvPr id="27" name="Abgerundetes Rechteck 26"/>
          <p:cNvSpPr/>
          <p:nvPr/>
        </p:nvSpPr>
        <p:spPr>
          <a:xfrm>
            <a:off x="491916" y="4275792"/>
            <a:ext cx="1809974" cy="50021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Mehr Höher- / </a:t>
            </a:r>
            <a:r>
              <a:rPr lang="de-CH" dirty="0" err="1"/>
              <a:t>Umqualifizierung</a:t>
            </a:r>
            <a:endParaRPr lang="de-CH" dirty="0"/>
          </a:p>
        </p:txBody>
      </p:sp>
      <p:sp>
        <p:nvSpPr>
          <p:cNvPr id="28" name="Abgerundetes Rechteck 27"/>
          <p:cNvSpPr/>
          <p:nvPr/>
        </p:nvSpPr>
        <p:spPr>
          <a:xfrm>
            <a:off x="6505702" y="1053696"/>
            <a:ext cx="2026225" cy="46790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Flexiblere Ausbildungsformen</a:t>
            </a:r>
          </a:p>
        </p:txBody>
      </p:sp>
      <p:sp>
        <p:nvSpPr>
          <p:cNvPr id="29" name="Abgerundetes Rechteck 28"/>
          <p:cNvSpPr/>
          <p:nvPr/>
        </p:nvSpPr>
        <p:spPr>
          <a:xfrm>
            <a:off x="6784655" y="4217199"/>
            <a:ext cx="1833771" cy="46934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Raschere </a:t>
            </a:r>
            <a:r>
              <a:rPr lang="de-CH" dirty="0" err="1"/>
              <a:t>Revi-sionsverfahren</a:t>
            </a:r>
            <a:endParaRPr lang="de-CH" dirty="0"/>
          </a:p>
        </p:txBody>
      </p:sp>
      <p:sp>
        <p:nvSpPr>
          <p:cNvPr id="30" name="Textfeld 29"/>
          <p:cNvSpPr txBox="1"/>
          <p:nvPr/>
        </p:nvSpPr>
        <p:spPr>
          <a:xfrm>
            <a:off x="5279590" y="3501501"/>
            <a:ext cx="2101906" cy="5729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de-CH" dirty="0"/>
              <a:t>Mehrwissende Lernende einbinden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1939512" y="1665575"/>
            <a:ext cx="2322855" cy="5729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Transversale Kompetenzen fördern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4549762" y="1721691"/>
            <a:ext cx="2481417" cy="5729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Neue digitale Lernformen und –</a:t>
            </a:r>
            <a:r>
              <a:rPr lang="de-CH" dirty="0" err="1"/>
              <a:t>medien</a:t>
            </a:r>
            <a:r>
              <a:rPr lang="de-CH" dirty="0"/>
              <a:t> nutzen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1017392" y="2723488"/>
            <a:ext cx="163481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dirty="0"/>
              <a:t>Lernen </a:t>
            </a:r>
            <a:r>
              <a:rPr lang="de-CH" dirty="0" err="1"/>
              <a:t>lernen</a:t>
            </a:r>
            <a:r>
              <a:rPr lang="de-CH" dirty="0"/>
              <a:t> und reflektieren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6388929" y="2723111"/>
            <a:ext cx="15180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de-CH" dirty="0"/>
              <a:t>Mit Lernorten kooperieren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3528002" y="3977245"/>
            <a:ext cx="1936485" cy="5729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Mit Heterogenität</a:t>
            </a:r>
          </a:p>
          <a:p>
            <a:pPr algn="ctr"/>
            <a:r>
              <a:rPr lang="de-CH" dirty="0"/>
              <a:t>umgehen</a:t>
            </a:r>
          </a:p>
        </p:txBody>
      </p:sp>
      <p:sp>
        <p:nvSpPr>
          <p:cNvPr id="36" name="Ellipse 35"/>
          <p:cNvSpPr/>
          <p:nvPr/>
        </p:nvSpPr>
        <p:spPr>
          <a:xfrm>
            <a:off x="2652208" y="2289451"/>
            <a:ext cx="3736721" cy="147948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bg1"/>
                </a:solidFill>
              </a:rPr>
              <a:t>Rolle als Berufsbildungs-verantwortliche (BBV)</a:t>
            </a:r>
          </a:p>
        </p:txBody>
      </p:sp>
      <p:sp>
        <p:nvSpPr>
          <p:cNvPr id="37" name="Abgerundetes Rechteck 36"/>
          <p:cNvSpPr/>
          <p:nvPr/>
        </p:nvSpPr>
        <p:spPr>
          <a:xfrm>
            <a:off x="3661338" y="723774"/>
            <a:ext cx="1809974" cy="48852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Offenere Bildungspläne</a:t>
            </a:r>
          </a:p>
        </p:txBody>
      </p:sp>
      <p:sp>
        <p:nvSpPr>
          <p:cNvPr id="38" name="Abgerundetes Rechteck 37"/>
          <p:cNvSpPr/>
          <p:nvPr/>
        </p:nvSpPr>
        <p:spPr>
          <a:xfrm>
            <a:off x="3659765" y="4568306"/>
            <a:ext cx="1809974" cy="51656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Rascher Techno-</a:t>
            </a:r>
            <a:r>
              <a:rPr lang="de-CH" dirty="0" err="1"/>
              <a:t>logiewandel</a:t>
            </a:r>
            <a:endParaRPr lang="de-CH" dirty="0"/>
          </a:p>
        </p:txBody>
      </p:sp>
      <p:sp>
        <p:nvSpPr>
          <p:cNvPr id="41" name="Textfeld 40"/>
          <p:cNvSpPr txBox="1"/>
          <p:nvPr/>
        </p:nvSpPr>
        <p:spPr>
          <a:xfrm>
            <a:off x="2051893" y="3432683"/>
            <a:ext cx="1809974" cy="814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dirty="0"/>
              <a:t>Eigene </a:t>
            </a:r>
          </a:p>
          <a:p>
            <a:r>
              <a:rPr lang="de-CH" dirty="0"/>
              <a:t>«digital </a:t>
            </a:r>
            <a:r>
              <a:rPr lang="de-CH" dirty="0" err="1"/>
              <a:t>literacy</a:t>
            </a:r>
            <a:r>
              <a:rPr lang="de-CH" dirty="0"/>
              <a:t>» aufbauen</a:t>
            </a:r>
          </a:p>
        </p:txBody>
      </p:sp>
    </p:spTree>
    <p:extLst>
      <p:ext uri="{BB962C8B-B14F-4D97-AF65-F5344CB8AC3E}">
        <p14:creationId xmlns:p14="http://schemas.microsoft.com/office/powerpoint/2010/main" val="310052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41" grpId="0"/>
    </p:bldLst>
  </p:timing>
</p:sld>
</file>

<file path=ppt/theme/theme1.xml><?xml version="1.0" encoding="utf-8"?>
<a:theme xmlns:a="http://schemas.openxmlformats.org/drawingml/2006/main" name="Präsi_Schweri_Kriesi_jsc_ikr_jsc_ikr">
  <a:themeElements>
    <a:clrScheme name="EHB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0075A1"/>
      </a:accent1>
      <a:accent2>
        <a:srgbClr val="CAD450"/>
      </a:accent2>
      <a:accent3>
        <a:srgbClr val="46BCE5"/>
      </a:accent3>
      <a:accent4>
        <a:srgbClr val="F29636"/>
      </a:accent4>
      <a:accent5>
        <a:srgbClr val="7C4E89"/>
      </a:accent5>
      <a:accent6>
        <a:srgbClr val="E65C54"/>
      </a:accent6>
      <a:hlink>
        <a:srgbClr val="0075A1"/>
      </a:hlink>
      <a:folHlink>
        <a:srgbClr val="7C4E89"/>
      </a:folHlink>
    </a:clrScheme>
    <a:fontScheme name="EH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635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F70F62DFE32C408CF70055DC3C19DB" ma:contentTypeVersion="1" ma:contentTypeDescription="Create a new document." ma:contentTypeScope="" ma:versionID="30a7391b785339bb257ef89071910fa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2DC7E7-3691-4029-A22D-CE8409B1F69E}">
  <ds:schemaRefs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schemas.microsoft.com/sharepoint/v3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C8B27D36-13F4-4BCB-8F66-BFB4E93A18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5FBB65-4652-4A9E-8CA8-4D198AACD6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Präsi_Schweri_Kriesi_jsc_ikr_jsc_ikr</Template>
  <TotalTime>0</TotalTime>
  <Words>901</Words>
  <Application>Microsoft Office PowerPoint</Application>
  <PresentationFormat>Bildschirmpräsentation (16:9)</PresentationFormat>
  <Paragraphs>261</Paragraphs>
  <Slides>28</Slides>
  <Notes>28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29" baseType="lpstr">
      <vt:lpstr>Präsi_Schweri_Kriesi_jsc_ikr_jsc_ikr</vt:lpstr>
      <vt:lpstr>Trendbericht  Digitalisierung und Berufsbildung Herausforderungen und Wege in die Zukunft</vt:lpstr>
      <vt:lpstr>Herausforderungen für die Berufsbildung</vt:lpstr>
      <vt:lpstr>Trendbericht: Herausforderungen und Wege in die Zukunft</vt:lpstr>
      <vt:lpstr>Hat die duale Berufsbildung eine Zukunft in der digitalisierten Arbeitswelt?  (J. Schweri, M. Aepli &amp; I. Trede)</vt:lpstr>
      <vt:lpstr>Transversale Kompetenzen für eine ungewisse digitale Zukunft?  (Ursula Scharnhorst &amp; Hansruedi Kaiser)</vt:lpstr>
      <vt:lpstr>Wie können Bildungsverordnungen aktuell bleiben? (Ines Trede &amp; Isabelle Lüthi)</vt:lpstr>
      <vt:lpstr>Wie können digitale Technologien im Unterricht effektiv eingesetzt werden? (Alberto Cattaneo)</vt:lpstr>
      <vt:lpstr>Erfordert die Digitalisierung einen Rollenwandel bei Lehrpersonen?  (I. Trede, B. Aeschlimann &amp; A. Zbinden)</vt:lpstr>
      <vt:lpstr>Herausforderungen für Berufsbildungsverantwortliche </vt:lpstr>
      <vt:lpstr>Wie schätzen Sie die künftigen Herausforderungen für Berufsbildungsverantwortliche ein?</vt:lpstr>
      <vt:lpstr>Herausforderungen für die Berufsbildungsverantwortlichen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Fazit</vt:lpstr>
      <vt:lpstr>Herausforderungen und Handlungsanregungen</vt:lpstr>
      <vt:lpstr>Besten Dank für Ihre Aufmerksamkeit! </vt:lpstr>
    </vt:vector>
  </TitlesOfParts>
  <Company>EHB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Trendbericht Digitalisierung</dc:title>
  <dc:creator>Kriesi Irene</dc:creator>
  <cp:lastModifiedBy>Bruno Chiarelli</cp:lastModifiedBy>
  <cp:revision>722</cp:revision>
  <cp:lastPrinted>2018-10-18T16:09:18Z</cp:lastPrinted>
  <dcterms:created xsi:type="dcterms:W3CDTF">2016-09-08T08:37:38Z</dcterms:created>
  <dcterms:modified xsi:type="dcterms:W3CDTF">2018-10-26T06:37:50Z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0x01010080F70F62DFE32C408CF70055DC3C19DB</vt:lpwstr>
  </property>
</Properties>
</file>