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503" r:id="rId5"/>
    <p:sldId id="361" r:id="rId6"/>
    <p:sldId id="643" r:id="rId7"/>
    <p:sldId id="558" r:id="rId8"/>
    <p:sldId id="531" r:id="rId9"/>
    <p:sldId id="646" r:id="rId10"/>
    <p:sldId id="645" r:id="rId11"/>
    <p:sldId id="644" r:id="rId12"/>
    <p:sldId id="340" r:id="rId13"/>
    <p:sldId id="341" r:id="rId14"/>
    <p:sldId id="312" r:id="rId15"/>
    <p:sldId id="359" r:id="rId16"/>
    <p:sldId id="360" r:id="rId17"/>
    <p:sldId id="364" r:id="rId18"/>
    <p:sldId id="506" r:id="rId19"/>
    <p:sldId id="514" r:id="rId20"/>
    <p:sldId id="353" r:id="rId21"/>
    <p:sldId id="647" r:id="rId22"/>
    <p:sldId id="437" r:id="rId23"/>
    <p:sldId id="443" r:id="rId24"/>
    <p:sldId id="434" r:id="rId25"/>
    <p:sldId id="468" r:id="rId26"/>
    <p:sldId id="465" r:id="rId27"/>
    <p:sldId id="469" r:id="rId28"/>
    <p:sldId id="421" r:id="rId29"/>
    <p:sldId id="648" r:id="rId30"/>
  </p:sldIdLst>
  <p:sldSz cx="9144000" cy="6858000" type="screen4x3"/>
  <p:notesSz cx="10021888" cy="68897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71" userDrawn="1">
          <p15:clr>
            <a:srgbClr val="A4A3A4"/>
          </p15:clr>
        </p15:guide>
        <p15:guide id="2" pos="315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oss Christian, GHR-DEV-VOT-SER" initials="GCG" lastIdx="3" clrIdx="0"/>
  <p:cmAuthor id="1" name="Sabine John" initials="SJ" lastIdx="25" clrIdx="1"/>
  <p:cmAuthor id="2" name="Danielle Blaser" initials="dbb"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9E9"/>
    <a:srgbClr val="E8D0D0"/>
    <a:srgbClr val="4BACC6"/>
    <a:srgbClr val="D0E3EA"/>
    <a:srgbClr val="E9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2" autoAdjust="0"/>
    <p:restoredTop sz="93907" autoAdjust="0"/>
  </p:normalViewPr>
  <p:slideViewPr>
    <p:cSldViewPr>
      <p:cViewPr varScale="1">
        <p:scale>
          <a:sx n="94" d="100"/>
          <a:sy n="94" d="100"/>
        </p:scale>
        <p:origin x="441" y="54"/>
      </p:cViewPr>
      <p:guideLst>
        <p:guide orient="horz" pos="2160"/>
        <p:guide pos="2880"/>
      </p:guideLst>
    </p:cSldViewPr>
  </p:slideViewPr>
  <p:outlineViewPr>
    <p:cViewPr>
      <p:scale>
        <a:sx n="33" d="100"/>
        <a:sy n="33" d="100"/>
      </p:scale>
      <p:origin x="0" y="-18828"/>
    </p:cViewPr>
  </p:outlineViewPr>
  <p:notesTextViewPr>
    <p:cViewPr>
      <p:scale>
        <a:sx n="1" d="1"/>
        <a:sy n="1" d="1"/>
      </p:scale>
      <p:origin x="0" y="0"/>
    </p:cViewPr>
  </p:notesTextViewPr>
  <p:sorterViewPr>
    <p:cViewPr varScale="1">
      <p:scale>
        <a:sx n="100" d="100"/>
        <a:sy n="100" d="100"/>
      </p:scale>
      <p:origin x="0" y="-3600"/>
    </p:cViewPr>
  </p:sorterViewPr>
  <p:notesViewPr>
    <p:cSldViewPr>
      <p:cViewPr varScale="1">
        <p:scale>
          <a:sx n="129" d="100"/>
          <a:sy n="129" d="100"/>
        </p:scale>
        <p:origin x="1626" y="114"/>
      </p:cViewPr>
      <p:guideLst>
        <p:guide orient="horz" pos="2171"/>
        <p:guide pos="315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70316714302086E-2"/>
          <c:y val="7.6620522477719777E-2"/>
          <c:w val="0.84761904761904761"/>
          <c:h val="0.72055427251732107"/>
        </c:manualLayout>
      </c:layout>
      <c:barChart>
        <c:barDir val="col"/>
        <c:grouping val="clustered"/>
        <c:varyColors val="0"/>
        <c:ser>
          <c:idx val="0"/>
          <c:order val="0"/>
          <c:tx>
            <c:strRef>
              <c:f>Sheet1!$A$2</c:f>
              <c:strCache>
                <c:ptCount val="1"/>
              </c:strCache>
            </c:strRef>
          </c:tx>
          <c:spPr>
            <a:solidFill>
              <a:srgbClr val="808080"/>
            </a:solidFill>
            <a:ln w="13951">
              <a:solidFill>
                <a:schemeClr val="tx1"/>
              </a:solidFill>
              <a:prstDash val="solid"/>
            </a:ln>
          </c:spPr>
          <c:invertIfNegative val="0"/>
          <c:dPt>
            <c:idx val="16"/>
            <c:invertIfNegative val="0"/>
            <c:bubble3D val="0"/>
            <c:spPr>
              <a:solidFill>
                <a:schemeClr val="bg1">
                  <a:lumMod val="50000"/>
                </a:schemeClr>
              </a:solidFill>
              <a:ln w="13951">
                <a:solidFill>
                  <a:schemeClr val="tx1"/>
                </a:solidFill>
                <a:prstDash val="solid"/>
              </a:ln>
            </c:spPr>
            <c:extLst>
              <c:ext xmlns:c16="http://schemas.microsoft.com/office/drawing/2014/chart" uri="{C3380CC4-5D6E-409C-BE32-E72D297353CC}">
                <c16:uniqueId val="{00000001-3B2A-4A09-9E1D-4294B5ED6A35}"/>
              </c:ext>
            </c:extLst>
          </c:dPt>
          <c:dPt>
            <c:idx val="17"/>
            <c:invertIfNegative val="0"/>
            <c:bubble3D val="0"/>
            <c:spPr>
              <a:solidFill>
                <a:schemeClr val="tx1">
                  <a:lumMod val="50000"/>
                  <a:lumOff val="50000"/>
                </a:schemeClr>
              </a:solidFill>
              <a:ln w="13951">
                <a:solidFill>
                  <a:schemeClr val="tx1"/>
                </a:solidFill>
                <a:prstDash val="solid"/>
              </a:ln>
            </c:spPr>
            <c:extLst>
              <c:ext xmlns:c16="http://schemas.microsoft.com/office/drawing/2014/chart" uri="{C3380CC4-5D6E-409C-BE32-E72D297353CC}">
                <c16:uniqueId val="{00000003-3B2A-4A09-9E1D-4294B5ED6A35}"/>
              </c:ext>
            </c:extLst>
          </c:dPt>
          <c:dPt>
            <c:idx val="18"/>
            <c:invertIfNegative val="0"/>
            <c:bubble3D val="0"/>
            <c:spPr>
              <a:solidFill>
                <a:schemeClr val="tx1">
                  <a:lumMod val="50000"/>
                  <a:lumOff val="50000"/>
                </a:schemeClr>
              </a:solidFill>
              <a:ln w="13951">
                <a:solidFill>
                  <a:schemeClr val="tx1"/>
                </a:solidFill>
                <a:prstDash val="solid"/>
              </a:ln>
            </c:spPr>
            <c:extLst>
              <c:ext xmlns:c16="http://schemas.microsoft.com/office/drawing/2014/chart" uri="{C3380CC4-5D6E-409C-BE32-E72D297353CC}">
                <c16:uniqueId val="{00000005-3B2A-4A09-9E1D-4294B5ED6A35}"/>
              </c:ext>
            </c:extLst>
          </c:dPt>
          <c:dPt>
            <c:idx val="19"/>
            <c:invertIfNegative val="0"/>
            <c:bubble3D val="0"/>
            <c:spPr>
              <a:solidFill>
                <a:schemeClr val="bg1">
                  <a:lumMod val="50000"/>
                </a:schemeClr>
              </a:solidFill>
              <a:ln w="13951">
                <a:solidFill>
                  <a:schemeClr val="tx1"/>
                </a:solidFill>
                <a:prstDash val="solid"/>
              </a:ln>
            </c:spPr>
            <c:extLst>
              <c:ext xmlns:c16="http://schemas.microsoft.com/office/drawing/2014/chart" uri="{C3380CC4-5D6E-409C-BE32-E72D297353CC}">
                <c16:uniqueId val="{00000007-3B2A-4A09-9E1D-4294B5ED6A35}"/>
              </c:ext>
            </c:extLst>
          </c:dPt>
          <c:dPt>
            <c:idx val="20"/>
            <c:invertIfNegative val="0"/>
            <c:bubble3D val="0"/>
            <c:spPr>
              <a:solidFill>
                <a:schemeClr val="bg1">
                  <a:lumMod val="50000"/>
                </a:schemeClr>
              </a:solidFill>
              <a:ln w="13951">
                <a:solidFill>
                  <a:schemeClr val="tx1"/>
                </a:solidFill>
                <a:prstDash val="solid"/>
              </a:ln>
            </c:spPr>
            <c:extLst>
              <c:ext xmlns:c16="http://schemas.microsoft.com/office/drawing/2014/chart" uri="{C3380CC4-5D6E-409C-BE32-E72D297353CC}">
                <c16:uniqueId val="{00000009-3B2A-4A09-9E1D-4294B5ED6A35}"/>
              </c:ext>
            </c:extLst>
          </c:dPt>
          <c:dPt>
            <c:idx val="21"/>
            <c:invertIfNegative val="0"/>
            <c:bubble3D val="0"/>
            <c:spPr>
              <a:solidFill>
                <a:srgbClr val="FF0000"/>
              </a:solidFill>
              <a:ln w="13951">
                <a:solidFill>
                  <a:schemeClr val="tx1"/>
                </a:solidFill>
                <a:prstDash val="solid"/>
              </a:ln>
            </c:spPr>
            <c:extLst>
              <c:ext xmlns:c16="http://schemas.microsoft.com/office/drawing/2014/chart" uri="{C3380CC4-5D6E-409C-BE32-E72D297353CC}">
                <c16:uniqueId val="{0000000B-3B2A-4A09-9E1D-4294B5ED6A35}"/>
              </c:ext>
            </c:extLst>
          </c:dPt>
          <c:dLbls>
            <c:dLbl>
              <c:idx val="1"/>
              <c:layout>
                <c:manualLayout>
                  <c:x val="4.5612748008841929E-3"/>
                  <c:y val="-2.8011204481792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B2A-4A09-9E1D-4294B5ED6A35}"/>
                </c:ext>
              </c:extLst>
            </c:dLbl>
            <c:dLbl>
              <c:idx val="3"/>
              <c:layout>
                <c:manualLayout>
                  <c:x val="-5.945397946549141E-3"/>
                  <c:y val="2.80108928159153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B2A-4A09-9E1D-4294B5ED6A35}"/>
                </c:ext>
              </c:extLst>
            </c:dLbl>
            <c:dLbl>
              <c:idx val="5"/>
              <c:layout>
                <c:manualLayout>
                  <c:x val="3.0408498672561284E-3"/>
                  <c:y val="-2.5210084033613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B2A-4A09-9E1D-4294B5ED6A35}"/>
                </c:ext>
              </c:extLst>
            </c:dLbl>
            <c:dLbl>
              <c:idx val="6"/>
              <c:layout>
                <c:manualLayout>
                  <c:x val="-1.197184987108712E-7"/>
                  <c:y val="-1.680672268907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B2A-4A09-9E1D-4294B5ED6A35}"/>
                </c:ext>
              </c:extLst>
            </c:dLbl>
            <c:dLbl>
              <c:idx val="9"/>
              <c:layout>
                <c:manualLayout>
                  <c:x val="0"/>
                  <c:y val="-2.2408963585434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B2A-4A09-9E1D-4294B5ED6A35}"/>
                </c:ext>
              </c:extLst>
            </c:dLbl>
            <c:dLbl>
              <c:idx val="11"/>
              <c:layout>
                <c:manualLayout>
                  <c:x val="-1.5204249336280642E-3"/>
                  <c:y val="-1.4005602240896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B2A-4A09-9E1D-4294B5ED6A35}"/>
                </c:ext>
              </c:extLst>
            </c:dLbl>
            <c:dLbl>
              <c:idx val="13"/>
              <c:layout>
                <c:manualLayout>
                  <c:x val="0"/>
                  <c:y val="-2.5210084033613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B2A-4A09-9E1D-4294B5ED6A35}"/>
                </c:ext>
              </c:extLst>
            </c:dLbl>
            <c:dLbl>
              <c:idx val="14"/>
              <c:layout>
                <c:manualLayout>
                  <c:x val="-7.4658059190106044E-3"/>
                  <c:y val="8.2359428261965933E-3"/>
                </c:manualLayout>
              </c:layout>
              <c:tx>
                <c:rich>
                  <a:bodyPr/>
                  <a:lstStyle/>
                  <a:p>
                    <a:r>
                      <a:rPr lang="en-US" dirty="0"/>
                      <a:t>1296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B2A-4A09-9E1D-4294B5ED6A35}"/>
                </c:ext>
              </c:extLst>
            </c:dLbl>
            <c:dLbl>
              <c:idx val="16"/>
              <c:layout>
                <c:manualLayout>
                  <c:x val="1.1149654044850841E-16"/>
                  <c:y val="-1.4005602240896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2A-4A09-9E1D-4294B5ED6A35}"/>
                </c:ext>
              </c:extLst>
            </c:dLbl>
            <c:dLbl>
              <c:idx val="17"/>
              <c:layout>
                <c:manualLayout>
                  <c:x val="1.5204249336279528E-3"/>
                  <c:y val="5.60224089635854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2A-4A09-9E1D-4294B5ED6A35}"/>
                </c:ext>
              </c:extLst>
            </c:dLbl>
            <c:dLbl>
              <c:idx val="18"/>
              <c:layout>
                <c:manualLayout>
                  <c:x val="-3.0408498672561284E-3"/>
                  <c:y val="-2.2408963585434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2A-4A09-9E1D-4294B5ED6A35}"/>
                </c:ext>
              </c:extLst>
            </c:dLbl>
            <c:dLbl>
              <c:idx val="19"/>
              <c:delete val="1"/>
              <c:extLst>
                <c:ext xmlns:c15="http://schemas.microsoft.com/office/drawing/2012/chart" uri="{CE6537A1-D6FC-4f65-9D91-7224C49458BB}"/>
                <c:ext xmlns:c16="http://schemas.microsoft.com/office/drawing/2014/chart" uri="{C3380CC4-5D6E-409C-BE32-E72D297353CC}">
                  <c16:uniqueId val="{00000007-3B2A-4A09-9E1D-4294B5ED6A35}"/>
                </c:ext>
              </c:extLst>
            </c:dLbl>
            <c:dLbl>
              <c:idx val="20"/>
              <c:delete val="1"/>
              <c:extLst>
                <c:ext xmlns:c15="http://schemas.microsoft.com/office/drawing/2012/chart" uri="{CE6537A1-D6FC-4f65-9D91-7224C49458BB}"/>
                <c:ext xmlns:c16="http://schemas.microsoft.com/office/drawing/2014/chart" uri="{C3380CC4-5D6E-409C-BE32-E72D297353CC}">
                  <c16:uniqueId val="{00000009-3B2A-4A09-9E1D-4294B5ED6A35}"/>
                </c:ext>
              </c:extLst>
            </c:dLbl>
            <c:dLbl>
              <c:idx val="21"/>
              <c:delete val="1"/>
              <c:extLst>
                <c:ext xmlns:c15="http://schemas.microsoft.com/office/drawing/2012/chart" uri="{CE6537A1-D6FC-4f65-9D91-7224C49458BB}"/>
                <c:ext xmlns:c16="http://schemas.microsoft.com/office/drawing/2014/chart" uri="{C3380CC4-5D6E-409C-BE32-E72D297353CC}">
                  <c16:uniqueId val="{0000000B-3B2A-4A09-9E1D-4294B5ED6A35}"/>
                </c:ext>
              </c:extLst>
            </c:dLbl>
            <c:spPr>
              <a:noFill/>
              <a:ln>
                <a:noFill/>
              </a:ln>
              <a:effectLst/>
            </c:spPr>
            <c:txPr>
              <a:bodyPr/>
              <a:lstStyle/>
              <a:p>
                <a:pPr>
                  <a:defRPr sz="1000" b="0" i="0" baseline="0">
                    <a:latin typeface="Arial Black" panose="020B0A040201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Sheet1!$C$1:$X$1</c:f>
              <c:numCache>
                <c:formatCode>General</c:formatCod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numCache>
            </c:numRef>
          </c:cat>
          <c:val>
            <c:numRef>
              <c:f>Sheet1!$C$2:$X$2</c:f>
              <c:numCache>
                <c:formatCode>General</c:formatCode>
                <c:ptCount val="22"/>
                <c:pt idx="0">
                  <c:v>631</c:v>
                </c:pt>
                <c:pt idx="1">
                  <c:v>514</c:v>
                </c:pt>
                <c:pt idx="2">
                  <c:v>838</c:v>
                </c:pt>
                <c:pt idx="3">
                  <c:v>1005</c:v>
                </c:pt>
                <c:pt idx="4">
                  <c:v>1041</c:v>
                </c:pt>
                <c:pt idx="5">
                  <c:v>1118</c:v>
                </c:pt>
                <c:pt idx="6">
                  <c:v>935</c:v>
                </c:pt>
                <c:pt idx="7">
                  <c:v>806</c:v>
                </c:pt>
                <c:pt idx="8">
                  <c:v>790</c:v>
                </c:pt>
                <c:pt idx="9">
                  <c:v>921</c:v>
                </c:pt>
                <c:pt idx="10">
                  <c:v>1077</c:v>
                </c:pt>
                <c:pt idx="11">
                  <c:v>932</c:v>
                </c:pt>
                <c:pt idx="12">
                  <c:v>1047</c:v>
                </c:pt>
                <c:pt idx="13">
                  <c:v>1117</c:v>
                </c:pt>
                <c:pt idx="14" formatCode="#,##0">
                  <c:v>1296</c:v>
                </c:pt>
                <c:pt idx="15">
                  <c:v>1262</c:v>
                </c:pt>
                <c:pt idx="16">
                  <c:v>1357</c:v>
                </c:pt>
                <c:pt idx="17">
                  <c:v>1298</c:v>
                </c:pt>
                <c:pt idx="18">
                  <c:v>1336</c:v>
                </c:pt>
                <c:pt idx="19">
                  <c:v>1005</c:v>
                </c:pt>
                <c:pt idx="20">
                  <c:v>1045</c:v>
                </c:pt>
                <c:pt idx="21">
                  <c:v>1108</c:v>
                </c:pt>
              </c:numCache>
            </c:numRef>
          </c:val>
          <c:extLst>
            <c:ext xmlns:c16="http://schemas.microsoft.com/office/drawing/2014/chart" uri="{C3380CC4-5D6E-409C-BE32-E72D297353CC}">
              <c16:uniqueId val="{00000014-3B2A-4A09-9E1D-4294B5ED6A35}"/>
            </c:ext>
          </c:extLst>
        </c:ser>
        <c:dLbls>
          <c:showLegendKey val="0"/>
          <c:showVal val="1"/>
          <c:showCatName val="0"/>
          <c:showSerName val="0"/>
          <c:showPercent val="0"/>
          <c:showBubbleSize val="0"/>
        </c:dLbls>
        <c:gapWidth val="150"/>
        <c:axId val="331028736"/>
        <c:axId val="332035200"/>
      </c:barChart>
      <c:catAx>
        <c:axId val="331028736"/>
        <c:scaling>
          <c:orientation val="minMax"/>
        </c:scaling>
        <c:delete val="0"/>
        <c:axPos val="b"/>
        <c:numFmt formatCode="General" sourceLinked="1"/>
        <c:majorTickMark val="out"/>
        <c:minorTickMark val="none"/>
        <c:tickLblPos val="nextTo"/>
        <c:spPr>
          <a:ln w="3488">
            <a:solidFill>
              <a:schemeClr val="tx1"/>
            </a:solidFill>
            <a:prstDash val="solid"/>
          </a:ln>
        </c:spPr>
        <c:txPr>
          <a:bodyPr rot="-2640000" vert="horz"/>
          <a:lstStyle/>
          <a:p>
            <a:pPr>
              <a:defRPr sz="1977" b="1" i="0" u="none" strike="noStrike" baseline="0">
                <a:solidFill>
                  <a:schemeClr val="tx1"/>
                </a:solidFill>
                <a:latin typeface="Arial"/>
                <a:ea typeface="Arial"/>
                <a:cs typeface="Arial"/>
              </a:defRPr>
            </a:pPr>
            <a:endParaRPr lang="de-DE"/>
          </a:p>
        </c:txPr>
        <c:crossAx val="332035200"/>
        <c:crosses val="autoZero"/>
        <c:auto val="1"/>
        <c:lblAlgn val="ctr"/>
        <c:lblOffset val="100"/>
        <c:tickLblSkip val="2"/>
        <c:tickMarkSkip val="1"/>
        <c:noMultiLvlLbl val="0"/>
      </c:catAx>
      <c:valAx>
        <c:axId val="332035200"/>
        <c:scaling>
          <c:orientation val="minMax"/>
        </c:scaling>
        <c:delete val="0"/>
        <c:axPos val="l"/>
        <c:majorGridlines>
          <c:spPr>
            <a:ln w="3488">
              <a:solidFill>
                <a:schemeClr val="tx1"/>
              </a:solidFill>
              <a:prstDash val="solid"/>
            </a:ln>
          </c:spPr>
        </c:majorGridlines>
        <c:numFmt formatCode="General" sourceLinked="1"/>
        <c:majorTickMark val="out"/>
        <c:minorTickMark val="none"/>
        <c:tickLblPos val="nextTo"/>
        <c:spPr>
          <a:ln w="3488">
            <a:solidFill>
              <a:schemeClr val="tx1"/>
            </a:solidFill>
            <a:prstDash val="solid"/>
          </a:ln>
        </c:spPr>
        <c:txPr>
          <a:bodyPr rot="0" vert="horz"/>
          <a:lstStyle/>
          <a:p>
            <a:pPr>
              <a:defRPr sz="1977" b="1" i="0" u="none" strike="noStrike" baseline="0">
                <a:solidFill>
                  <a:schemeClr val="tx1"/>
                </a:solidFill>
                <a:latin typeface="Arial"/>
                <a:ea typeface="Arial"/>
                <a:cs typeface="Arial"/>
              </a:defRPr>
            </a:pPr>
            <a:endParaRPr lang="de-DE"/>
          </a:p>
        </c:txPr>
        <c:crossAx val="331028736"/>
        <c:crosses val="autoZero"/>
        <c:crossBetween val="between"/>
      </c:valAx>
      <c:spPr>
        <a:noFill/>
        <a:ln w="13951">
          <a:solidFill>
            <a:schemeClr val="tx1"/>
          </a:solidFill>
          <a:prstDash val="solid"/>
        </a:ln>
      </c:spPr>
    </c:plotArea>
    <c:plotVisOnly val="1"/>
    <c:dispBlanksAs val="gap"/>
    <c:showDLblsOverMax val="0"/>
  </c:chart>
  <c:spPr>
    <a:noFill/>
    <a:ln>
      <a:noFill/>
    </a:ln>
  </c:spPr>
  <c:txPr>
    <a:bodyPr/>
    <a:lstStyle/>
    <a:p>
      <a:pPr>
        <a:defRPr sz="1977" b="1" i="0" u="none" strike="noStrike" baseline="0">
          <a:solidFill>
            <a:schemeClr val="tx1"/>
          </a:solidFill>
          <a:latin typeface="Arial Black"/>
          <a:ea typeface="Arial Black"/>
          <a:cs typeface="Arial Black"/>
        </a:defRPr>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4920634920635"/>
          <c:y val="7.3903002309468821E-2"/>
          <c:w val="0.87936507936507935"/>
          <c:h val="0.72055427251732107"/>
        </c:manualLayout>
      </c:layout>
      <c:barChart>
        <c:barDir val="col"/>
        <c:grouping val="clustered"/>
        <c:varyColors val="0"/>
        <c:ser>
          <c:idx val="0"/>
          <c:order val="0"/>
          <c:spPr>
            <a:solidFill>
              <a:srgbClr val="808080"/>
            </a:solidFill>
            <a:ln w="13951">
              <a:solidFill>
                <a:schemeClr val="tx1"/>
              </a:solidFill>
              <a:prstDash val="solid"/>
            </a:ln>
          </c:spPr>
          <c:invertIfNegative val="0"/>
          <c:dPt>
            <c:idx val="17"/>
            <c:invertIfNegative val="0"/>
            <c:bubble3D val="0"/>
            <c:spPr>
              <a:solidFill>
                <a:schemeClr val="bg1">
                  <a:lumMod val="50000"/>
                </a:schemeClr>
              </a:solidFill>
              <a:ln w="13951">
                <a:solidFill>
                  <a:schemeClr val="tx1"/>
                </a:solidFill>
                <a:prstDash val="solid"/>
              </a:ln>
            </c:spPr>
            <c:extLst>
              <c:ext xmlns:c16="http://schemas.microsoft.com/office/drawing/2014/chart" uri="{C3380CC4-5D6E-409C-BE32-E72D297353CC}">
                <c16:uniqueId val="{00000001-A6DC-4C6F-A6C5-8781F9288031}"/>
              </c:ext>
            </c:extLst>
          </c:dPt>
          <c:dPt>
            <c:idx val="18"/>
            <c:invertIfNegative val="0"/>
            <c:bubble3D val="0"/>
            <c:spPr>
              <a:solidFill>
                <a:schemeClr val="bg1">
                  <a:lumMod val="50000"/>
                </a:schemeClr>
              </a:solidFill>
              <a:ln w="13951">
                <a:solidFill>
                  <a:schemeClr val="tx1"/>
                </a:solidFill>
                <a:prstDash val="solid"/>
              </a:ln>
            </c:spPr>
            <c:extLst>
              <c:ext xmlns:c16="http://schemas.microsoft.com/office/drawing/2014/chart" uri="{C3380CC4-5D6E-409C-BE32-E72D297353CC}">
                <c16:uniqueId val="{00000003-A6DC-4C6F-A6C5-8781F9288031}"/>
              </c:ext>
            </c:extLst>
          </c:dPt>
          <c:dPt>
            <c:idx val="19"/>
            <c:invertIfNegative val="0"/>
            <c:bubble3D val="0"/>
            <c:spPr>
              <a:solidFill>
                <a:schemeClr val="tx1">
                  <a:lumMod val="50000"/>
                  <a:lumOff val="50000"/>
                </a:schemeClr>
              </a:solidFill>
              <a:ln w="13951">
                <a:solidFill>
                  <a:schemeClr val="tx1"/>
                </a:solidFill>
                <a:prstDash val="solid"/>
              </a:ln>
            </c:spPr>
            <c:extLst>
              <c:ext xmlns:c16="http://schemas.microsoft.com/office/drawing/2014/chart" uri="{C3380CC4-5D6E-409C-BE32-E72D297353CC}">
                <c16:uniqueId val="{00000005-A6DC-4C6F-A6C5-8781F9288031}"/>
              </c:ext>
            </c:extLst>
          </c:dPt>
          <c:dPt>
            <c:idx val="20"/>
            <c:invertIfNegative val="0"/>
            <c:bubble3D val="0"/>
            <c:spPr>
              <a:solidFill>
                <a:schemeClr val="bg1">
                  <a:lumMod val="50000"/>
                </a:schemeClr>
              </a:solidFill>
              <a:ln w="13951">
                <a:solidFill>
                  <a:schemeClr val="tx1"/>
                </a:solidFill>
                <a:prstDash val="solid"/>
              </a:ln>
            </c:spPr>
            <c:extLst>
              <c:ext xmlns:c16="http://schemas.microsoft.com/office/drawing/2014/chart" uri="{C3380CC4-5D6E-409C-BE32-E72D297353CC}">
                <c16:uniqueId val="{00000007-A6DC-4C6F-A6C5-8781F9288031}"/>
              </c:ext>
            </c:extLst>
          </c:dPt>
          <c:dPt>
            <c:idx val="21"/>
            <c:invertIfNegative val="0"/>
            <c:bubble3D val="0"/>
            <c:spPr>
              <a:solidFill>
                <a:srgbClr val="FF0000"/>
              </a:solidFill>
              <a:ln w="13951">
                <a:solidFill>
                  <a:schemeClr val="tx1"/>
                </a:solidFill>
                <a:prstDash val="solid"/>
              </a:ln>
            </c:spPr>
            <c:extLst>
              <c:ext xmlns:c16="http://schemas.microsoft.com/office/drawing/2014/chart" uri="{C3380CC4-5D6E-409C-BE32-E72D297353CC}">
                <c16:uniqueId val="{00000009-A6DC-4C6F-A6C5-8781F9288031}"/>
              </c:ext>
            </c:extLst>
          </c:dPt>
          <c:dLbls>
            <c:dLbl>
              <c:idx val="0"/>
              <c:delete val="1"/>
              <c:extLst>
                <c:ext xmlns:c15="http://schemas.microsoft.com/office/drawing/2012/chart" uri="{CE6537A1-D6FC-4f65-9D91-7224C49458BB}"/>
                <c:ext xmlns:c16="http://schemas.microsoft.com/office/drawing/2014/chart" uri="{C3380CC4-5D6E-409C-BE32-E72D297353CC}">
                  <c16:uniqueId val="{0000000A-A6DC-4C6F-A6C5-8781F9288031}"/>
                </c:ext>
              </c:extLst>
            </c:dLbl>
            <c:dLbl>
              <c:idx val="1"/>
              <c:layout>
                <c:manualLayout>
                  <c:x val="-3.2067144054701006E-2"/>
                  <c:y val="-3.6414565826330535E-2"/>
                </c:manualLayout>
              </c:layout>
              <c:tx>
                <c:rich>
                  <a:bodyPr/>
                  <a:lstStyle/>
                  <a:p>
                    <a:r>
                      <a:rPr lang="en-US"/>
                      <a:t>79%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DC-4C6F-A6C5-8781F9288031}"/>
                </c:ext>
              </c:extLst>
            </c:dLbl>
            <c:dLbl>
              <c:idx val="2"/>
              <c:layout>
                <c:manualLayout>
                  <c:x val="-3.5273858460171122E-2"/>
                  <c:y val="-9.2436974789915971E-2"/>
                </c:manualLayout>
              </c:layout>
              <c:tx>
                <c:rich>
                  <a:bodyPr/>
                  <a:lstStyle/>
                  <a:p>
                    <a:r>
                      <a:rPr lang="en-US"/>
                      <a:t>75%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DC-4C6F-A6C5-8781F9288031}"/>
                </c:ext>
              </c:extLst>
            </c:dLbl>
            <c:dLbl>
              <c:idx val="3"/>
              <c:layout>
                <c:manualLayout>
                  <c:x val="-4.0083930068376274E-2"/>
                  <c:y val="-1.4005602240896383E-2"/>
                </c:manualLayout>
              </c:layout>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6DC-4C6F-A6C5-8781F9288031}"/>
                </c:ext>
              </c:extLst>
            </c:dLbl>
            <c:dLbl>
              <c:idx val="4"/>
              <c:layout>
                <c:manualLayout>
                  <c:x val="-3.3670501257436043E-2"/>
                  <c:y val="4.7619047619047616E-2"/>
                </c:manualLayout>
              </c:layout>
              <c:tx>
                <c:rich>
                  <a:bodyPr/>
                  <a:lstStyle/>
                  <a:p>
                    <a:r>
                      <a:rPr lang="en-US"/>
                      <a:t>62%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6DC-4C6F-A6C5-8781F9288031}"/>
                </c:ext>
              </c:extLst>
            </c:dLbl>
            <c:dLbl>
              <c:idx val="5"/>
              <c:layout>
                <c:manualLayout>
                  <c:x val="-3.8480572865641188E-2"/>
                  <c:y val="-0.13445378151260506"/>
                </c:manualLayout>
              </c:layout>
              <c:tx>
                <c:rich>
                  <a:bodyPr/>
                  <a:lstStyle/>
                  <a:p>
                    <a:r>
                      <a:rPr lang="en-US"/>
                      <a:t>68%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6DC-4C6F-A6C5-8781F9288031}"/>
                </c:ext>
              </c:extLst>
            </c:dLbl>
            <c:dLbl>
              <c:idx val="6"/>
              <c:layout>
                <c:manualLayout>
                  <c:x val="-4.168728727111129E-2"/>
                  <c:y val="3.9215686274509803E-2"/>
                </c:manualLayout>
              </c:layout>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6DC-4C6F-A6C5-8781F9288031}"/>
                </c:ext>
              </c:extLst>
            </c:dLbl>
            <c:dLbl>
              <c:idx val="7"/>
              <c:layout>
                <c:manualLayout>
                  <c:x val="-3.68772156629062E-2"/>
                  <c:y val="0.12885165089657905"/>
                </c:manualLayout>
              </c:layout>
              <c:tx>
                <c:rich>
                  <a:bodyPr/>
                  <a:lstStyle/>
                  <a:p>
                    <a:r>
                      <a:rPr lang="en-US"/>
                      <a:t>56%</a:t>
                    </a:r>
                  </a:p>
                </c:rich>
              </c:tx>
              <c:showLegendKey val="0"/>
              <c:showVal val="1"/>
              <c:showCatName val="0"/>
              <c:showSerName val="0"/>
              <c:showPercent val="0"/>
              <c:showBubbleSize val="0"/>
              <c:extLst>
                <c:ext xmlns:c15="http://schemas.microsoft.com/office/drawing/2012/chart" uri="{CE6537A1-D6FC-4f65-9D91-7224C49458BB}">
                  <c15:layout>
                    <c:manualLayout>
                      <c:w val="4.7042500328246355E-2"/>
                      <c:h val="4.7899159663865543E-2"/>
                    </c:manualLayout>
                  </c15:layout>
                </c:ext>
                <c:ext xmlns:c16="http://schemas.microsoft.com/office/drawing/2014/chart" uri="{C3380CC4-5D6E-409C-BE32-E72D297353CC}">
                  <c16:uniqueId val="{00000011-A6DC-4C6F-A6C5-8781F9288031}"/>
                </c:ext>
              </c:extLst>
            </c:dLbl>
            <c:dLbl>
              <c:idx val="8"/>
              <c:layout>
                <c:manualLayout>
                  <c:x val="-4.0083930068376239E-2"/>
                  <c:y val="-7.5630252100840317E-2"/>
                </c:manualLayout>
              </c:layout>
              <c:tx>
                <c:rich>
                  <a:bodyPr/>
                  <a:lstStyle/>
                  <a:p>
                    <a:r>
                      <a:rPr lang="en-US"/>
                      <a:t>74%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6DC-4C6F-A6C5-8781F9288031}"/>
                </c:ext>
              </c:extLst>
            </c:dLbl>
            <c:dLbl>
              <c:idx val="9"/>
              <c:layout>
                <c:manualLayout>
                  <c:x val="-3.3670501257436099E-2"/>
                  <c:y val="3.9215686274509776E-2"/>
                </c:manualLayout>
              </c:layout>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6DC-4C6F-A6C5-8781F9288031}"/>
                </c:ext>
              </c:extLst>
            </c:dLbl>
            <c:dLbl>
              <c:idx val="10"/>
              <c:layout>
                <c:manualLayout>
                  <c:x val="-3.3670501257436161E-2"/>
                  <c:y val="-2.2408963585434174E-2"/>
                </c:manualLayout>
              </c:layout>
              <c:tx>
                <c:rich>
                  <a:bodyPr/>
                  <a:lstStyle/>
                  <a:p>
                    <a:r>
                      <a:rPr lang="en-US" dirty="0"/>
                      <a:t>69%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6DC-4C6F-A6C5-8781F9288031}"/>
                </c:ext>
              </c:extLst>
            </c:dLbl>
            <c:dLbl>
              <c:idx val="11"/>
              <c:layout>
                <c:manualLayout>
                  <c:x val="-3.2067144054700993E-2"/>
                  <c:y val="3.9215686274509803E-2"/>
                </c:manualLayout>
              </c:layout>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6DC-4C6F-A6C5-8781F9288031}"/>
                </c:ext>
              </c:extLst>
            </c:dLbl>
            <c:dLbl>
              <c:idx val="12"/>
              <c:layout>
                <c:manualLayout>
                  <c:x val="-3.6877215662906145E-2"/>
                  <c:y val="-1.9607843137254926E-2"/>
                </c:manualLayout>
              </c:layout>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6DC-4C6F-A6C5-8781F9288031}"/>
                </c:ext>
              </c:extLst>
            </c:dLbl>
            <c:dLbl>
              <c:idx val="13"/>
              <c:layout>
                <c:manualLayout>
                  <c:x val="-3.0463786851965942E-2"/>
                  <c:y val="8.4033613445378148E-3"/>
                </c:manualLayout>
              </c:layout>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6DC-4C6F-A6C5-8781F9288031}"/>
                </c:ext>
              </c:extLst>
            </c:dLbl>
            <c:dLbl>
              <c:idx val="14"/>
              <c:layout>
                <c:manualLayout>
                  <c:x val="-3.5273858460171094E-2"/>
                  <c:y val="-2.8011204481792718E-2"/>
                </c:manualLayout>
              </c:layout>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6DC-4C6F-A6C5-8781F9288031}"/>
                </c:ext>
              </c:extLst>
            </c:dLbl>
            <c:dLbl>
              <c:idx val="15"/>
              <c:layout>
                <c:manualLayout>
                  <c:x val="-2.8860429649230895E-2"/>
                  <c:y val="-0.11764705882352944"/>
                </c:manualLayout>
              </c:layout>
              <c:tx>
                <c:rich>
                  <a:bodyPr/>
                  <a:lstStyle/>
                  <a:p>
                    <a:r>
                      <a:rPr lang="en-US"/>
                      <a:t>70%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6DC-4C6F-A6C5-8781F9288031}"/>
                </c:ext>
              </c:extLst>
            </c:dLbl>
            <c:dLbl>
              <c:idx val="16"/>
              <c:layout>
                <c:manualLayout>
                  <c:x val="-3.5273858460171212E-2"/>
                  <c:y val="5.6022408963585436E-2"/>
                </c:manualLayout>
              </c:layout>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6DC-4C6F-A6C5-8781F9288031}"/>
                </c:ext>
              </c:extLst>
            </c:dLbl>
            <c:dLbl>
              <c:idx val="17"/>
              <c:layout>
                <c:manualLayout>
                  <c:x val="-3.6877215662906263E-2"/>
                  <c:y val="7.2829131652661042E-2"/>
                </c:manualLayout>
              </c:layout>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DC-4C6F-A6C5-8781F9288031}"/>
                </c:ext>
              </c:extLst>
            </c:dLbl>
            <c:dLbl>
              <c:idx val="18"/>
              <c:layout>
                <c:manualLayout>
                  <c:x val="-4.0083930068376239E-2"/>
                  <c:y val="-4.4817927170868375E-2"/>
                </c:manualLayout>
              </c:layout>
              <c:tx>
                <c:rich>
                  <a:bodyPr/>
                  <a:lstStyle/>
                  <a:p>
                    <a:r>
                      <a:rPr lang="en-US"/>
                      <a:t>75%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DC-4C6F-A6C5-8781F9288031}"/>
                </c:ext>
              </c:extLst>
            </c:dLbl>
            <c:dLbl>
              <c:idx val="19"/>
              <c:layout>
                <c:manualLayout>
                  <c:x val="-3.5273858460171212E-2"/>
                  <c:y val="2.5210084033613418E-2"/>
                </c:manualLayout>
              </c:layout>
              <c:tx>
                <c:rich>
                  <a:bodyPr/>
                  <a:lstStyle/>
                  <a:p>
                    <a:r>
                      <a:rPr lang="en-US"/>
                      <a:t>70%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DC-4C6F-A6C5-8781F9288031}"/>
                </c:ext>
              </c:extLst>
            </c:dLbl>
            <c:dLbl>
              <c:idx val="20"/>
              <c:layout>
                <c:manualLayout>
                  <c:x val="-2.8860429649231013E-2"/>
                  <c:y val="0"/>
                </c:manualLayout>
              </c:layout>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DC-4C6F-A6C5-8781F9288031}"/>
                </c:ext>
              </c:extLst>
            </c:dLbl>
            <c:dLbl>
              <c:idx val="21"/>
              <c:layout>
                <c:manualLayout>
                  <c:x val="-3.3670501257436043E-2"/>
                  <c:y val="-5.6022408963585695E-3"/>
                </c:manualLayout>
              </c:layout>
              <c:tx>
                <c:rich>
                  <a:bodyPr/>
                  <a:lstStyle/>
                  <a:p>
                    <a:r>
                      <a:rPr lang="en-US" dirty="0"/>
                      <a:t>74%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DC-4C6F-A6C5-8781F9288031}"/>
                </c:ext>
              </c:extLst>
            </c:dLbl>
            <c:numFmt formatCode="0%" sourceLinked="0"/>
            <c:spPr>
              <a:noFill/>
              <a:ln>
                <a:noFill/>
              </a:ln>
              <a:effectLst/>
            </c:spPr>
            <c:txPr>
              <a:bodyPr/>
              <a:lstStyle/>
              <a:p>
                <a:pPr>
                  <a:defRPr sz="1000" b="0" i="0" baseline="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Sheet1!$A$1:$V$1</c:f>
              <c:numCache>
                <c:formatCode>General</c:formatCod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numCache>
            </c:numRef>
          </c:cat>
          <c:val>
            <c:numRef>
              <c:f>Sheet1!$A$2:$V$2</c:f>
              <c:numCache>
                <c:formatCode>General</c:formatCode>
                <c:ptCount val="22"/>
                <c:pt idx="0">
                  <c:v>79</c:v>
                </c:pt>
                <c:pt idx="1">
                  <c:v>75</c:v>
                </c:pt>
                <c:pt idx="2">
                  <c:v>64</c:v>
                </c:pt>
                <c:pt idx="3" formatCode="0">
                  <c:v>62</c:v>
                </c:pt>
                <c:pt idx="4" formatCode="0">
                  <c:v>68</c:v>
                </c:pt>
                <c:pt idx="5">
                  <c:v>51</c:v>
                </c:pt>
                <c:pt idx="6">
                  <c:v>56</c:v>
                </c:pt>
                <c:pt idx="7">
                  <c:v>74</c:v>
                </c:pt>
                <c:pt idx="8">
                  <c:v>64</c:v>
                </c:pt>
                <c:pt idx="9">
                  <c:v>69</c:v>
                </c:pt>
                <c:pt idx="10">
                  <c:v>67</c:v>
                </c:pt>
                <c:pt idx="11">
                  <c:v>73</c:v>
                </c:pt>
                <c:pt idx="12">
                  <c:v>71</c:v>
                </c:pt>
                <c:pt idx="13">
                  <c:v>73</c:v>
                </c:pt>
                <c:pt idx="14" formatCode="0">
                  <c:v>70</c:v>
                </c:pt>
                <c:pt idx="15" formatCode="0">
                  <c:v>55</c:v>
                </c:pt>
                <c:pt idx="16">
                  <c:v>63</c:v>
                </c:pt>
                <c:pt idx="17">
                  <c:v>75</c:v>
                </c:pt>
                <c:pt idx="18">
                  <c:v>70</c:v>
                </c:pt>
                <c:pt idx="19">
                  <c:v>73</c:v>
                </c:pt>
                <c:pt idx="20">
                  <c:v>74</c:v>
                </c:pt>
                <c:pt idx="21">
                  <c:v>77</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1B-A6DC-4C6F-A6C5-8781F9288031}"/>
            </c:ext>
          </c:extLst>
        </c:ser>
        <c:dLbls>
          <c:showLegendKey val="0"/>
          <c:showVal val="1"/>
          <c:showCatName val="0"/>
          <c:showSerName val="0"/>
          <c:showPercent val="0"/>
          <c:showBubbleSize val="0"/>
        </c:dLbls>
        <c:gapWidth val="150"/>
        <c:axId val="300090496"/>
        <c:axId val="300099072"/>
      </c:barChart>
      <c:catAx>
        <c:axId val="300090496"/>
        <c:scaling>
          <c:orientation val="minMax"/>
        </c:scaling>
        <c:delete val="0"/>
        <c:axPos val="b"/>
        <c:numFmt formatCode="General" sourceLinked="1"/>
        <c:majorTickMark val="out"/>
        <c:minorTickMark val="none"/>
        <c:tickLblPos val="nextTo"/>
        <c:spPr>
          <a:ln w="3488">
            <a:solidFill>
              <a:schemeClr val="tx1"/>
            </a:solidFill>
            <a:prstDash val="solid"/>
          </a:ln>
        </c:spPr>
        <c:txPr>
          <a:bodyPr rot="-2640000" vert="horz"/>
          <a:lstStyle/>
          <a:p>
            <a:pPr>
              <a:defRPr sz="1977" b="1" i="0" u="none" strike="noStrike" baseline="0">
                <a:solidFill>
                  <a:schemeClr val="tx1"/>
                </a:solidFill>
                <a:latin typeface="Arial"/>
                <a:ea typeface="Arial"/>
                <a:cs typeface="Arial"/>
              </a:defRPr>
            </a:pPr>
            <a:endParaRPr lang="de-DE"/>
          </a:p>
        </c:txPr>
        <c:crossAx val="300099072"/>
        <c:crosses val="autoZero"/>
        <c:auto val="0"/>
        <c:lblAlgn val="ctr"/>
        <c:lblOffset val="100"/>
        <c:tickLblSkip val="2"/>
        <c:tickMarkSkip val="1"/>
        <c:noMultiLvlLbl val="0"/>
      </c:catAx>
      <c:valAx>
        <c:axId val="300099072"/>
        <c:scaling>
          <c:orientation val="minMax"/>
        </c:scaling>
        <c:delete val="0"/>
        <c:axPos val="l"/>
        <c:majorGridlines>
          <c:spPr>
            <a:ln w="3488">
              <a:solidFill>
                <a:schemeClr val="tx1"/>
              </a:solidFill>
              <a:prstDash val="solid"/>
            </a:ln>
          </c:spPr>
        </c:majorGridlines>
        <c:numFmt formatCode="General" sourceLinked="1"/>
        <c:majorTickMark val="out"/>
        <c:minorTickMark val="none"/>
        <c:tickLblPos val="nextTo"/>
        <c:spPr>
          <a:ln w="3488">
            <a:solidFill>
              <a:schemeClr val="tx1"/>
            </a:solidFill>
            <a:prstDash val="solid"/>
          </a:ln>
        </c:spPr>
        <c:txPr>
          <a:bodyPr rot="0" vert="horz"/>
          <a:lstStyle/>
          <a:p>
            <a:pPr>
              <a:defRPr sz="1977" b="1" i="0" u="none" strike="noStrike" baseline="0">
                <a:solidFill>
                  <a:schemeClr val="tx1"/>
                </a:solidFill>
                <a:latin typeface="Arial"/>
                <a:ea typeface="Arial"/>
                <a:cs typeface="Arial"/>
              </a:defRPr>
            </a:pPr>
            <a:endParaRPr lang="de-DE"/>
          </a:p>
        </c:txPr>
        <c:crossAx val="300090496"/>
        <c:crosses val="autoZero"/>
        <c:crossBetween val="between"/>
      </c:valAx>
      <c:spPr>
        <a:noFill/>
        <a:ln w="13951">
          <a:solidFill>
            <a:schemeClr val="tx1"/>
          </a:solidFill>
          <a:prstDash val="solid"/>
        </a:ln>
      </c:spPr>
    </c:plotArea>
    <c:plotVisOnly val="1"/>
    <c:dispBlanksAs val="gap"/>
    <c:showDLblsOverMax val="0"/>
  </c:chart>
  <c:spPr>
    <a:noFill/>
    <a:ln>
      <a:noFill/>
    </a:ln>
  </c:spPr>
  <c:txPr>
    <a:bodyPr/>
    <a:lstStyle/>
    <a:p>
      <a:pPr>
        <a:defRPr sz="1977" b="1" i="0" u="none" strike="noStrike" baseline="0">
          <a:solidFill>
            <a:schemeClr val="tx1"/>
          </a:solidFill>
          <a:latin typeface="Arial Black"/>
          <a:ea typeface="Arial Black"/>
          <a:cs typeface="Arial Black"/>
        </a:defRPr>
      </a:pPr>
      <a:endParaRPr lang="de-D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0.81959</cdr:x>
      <cdr:y>0.28882</cdr:y>
    </cdr:from>
    <cdr:to>
      <cdr:x>0.88737</cdr:x>
      <cdr:y>0.34151</cdr:y>
    </cdr:to>
    <cdr:sp macro="" textlink="">
      <cdr:nvSpPr>
        <cdr:cNvPr id="2" name="Textfeld 2">
          <a:extLst xmlns:a="http://schemas.openxmlformats.org/drawingml/2006/main">
            <a:ext uri="{FF2B5EF4-FFF2-40B4-BE49-F238E27FC236}">
              <a16:creationId xmlns:a16="http://schemas.microsoft.com/office/drawing/2014/main" id="{092C3086-199E-490B-9FB4-02E6FB537D15}"/>
            </a:ext>
          </a:extLst>
        </cdr:cNvPr>
        <cdr:cNvSpPr txBox="1"/>
      </cdr:nvSpPr>
      <cdr:spPr>
        <a:xfrm xmlns:a="http://schemas.openxmlformats.org/drawingml/2006/main">
          <a:off x="7056784" y="1349816"/>
          <a:ext cx="58364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de-CH" sz="1000" b="1" dirty="0">
              <a:latin typeface="Arial Black" panose="020B0A04020102020204" pitchFamily="34" charset="0"/>
            </a:rPr>
            <a:t>1005</a:t>
          </a:r>
        </a:p>
      </cdr:txBody>
    </cdr:sp>
  </cdr:relSizeAnchor>
  <cdr:relSizeAnchor xmlns:cdr="http://schemas.openxmlformats.org/drawingml/2006/chartDrawing">
    <cdr:from>
      <cdr:x>0.85386</cdr:x>
      <cdr:y>0.25182</cdr:y>
    </cdr:from>
    <cdr:to>
      <cdr:x>0.92164</cdr:x>
      <cdr:y>0.3045</cdr:y>
    </cdr:to>
    <cdr:sp macro="" textlink="">
      <cdr:nvSpPr>
        <cdr:cNvPr id="3" name="Textfeld 8">
          <a:extLst xmlns:a="http://schemas.openxmlformats.org/drawingml/2006/main">
            <a:ext uri="{FF2B5EF4-FFF2-40B4-BE49-F238E27FC236}">
              <a16:creationId xmlns:a16="http://schemas.microsoft.com/office/drawing/2014/main" id="{67FF3FAA-E387-4D3D-A3DF-7A3C4E94C108}"/>
            </a:ext>
          </a:extLst>
        </cdr:cNvPr>
        <cdr:cNvSpPr txBox="1"/>
      </cdr:nvSpPr>
      <cdr:spPr>
        <a:xfrm xmlns:a="http://schemas.openxmlformats.org/drawingml/2006/main">
          <a:off x="7351860" y="1176881"/>
          <a:ext cx="58364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de-CH" sz="1000" b="1" dirty="0">
              <a:latin typeface="Arial Black" panose="020B0A04020102020204" pitchFamily="34" charset="0"/>
            </a:rPr>
            <a:t>1045</a:t>
          </a:r>
        </a:p>
      </cdr:txBody>
    </cdr:sp>
  </cdr:relSizeAnchor>
  <cdr:relSizeAnchor xmlns:cdr="http://schemas.openxmlformats.org/drawingml/2006/chartDrawing">
    <cdr:from>
      <cdr:x>0.89281</cdr:x>
      <cdr:y>0.21383</cdr:y>
    </cdr:from>
    <cdr:to>
      <cdr:x>0.9606</cdr:x>
      <cdr:y>0.26651</cdr:y>
    </cdr:to>
    <cdr:sp macro="" textlink="">
      <cdr:nvSpPr>
        <cdr:cNvPr id="4" name="Textfeld 6">
          <a:extLst xmlns:a="http://schemas.openxmlformats.org/drawingml/2006/main">
            <a:ext uri="{FF2B5EF4-FFF2-40B4-BE49-F238E27FC236}">
              <a16:creationId xmlns:a16="http://schemas.microsoft.com/office/drawing/2014/main" id="{ABC9F155-21D2-4998-A386-E8BE303BC84E}"/>
            </a:ext>
          </a:extLst>
        </cdr:cNvPr>
        <cdr:cNvSpPr txBox="1"/>
      </cdr:nvSpPr>
      <cdr:spPr>
        <a:xfrm xmlns:a="http://schemas.openxmlformats.org/drawingml/2006/main">
          <a:off x="7687271" y="999320"/>
          <a:ext cx="58364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de-CH" sz="1000" b="1" dirty="0">
              <a:latin typeface="Arial Black" panose="020B0A04020102020204" pitchFamily="34" charset="0"/>
            </a:rPr>
            <a:t>1108</a:t>
          </a:r>
        </a:p>
      </cdr:txBody>
    </cdr:sp>
  </cdr:relSizeAnchor>
</c:userShapes>
</file>

<file path=ppt/drawings/drawing2.xml><?xml version="1.0" encoding="utf-8"?>
<c:userShapes xmlns:c="http://schemas.openxmlformats.org/drawingml/2006/chart">
  <cdr:relSizeAnchor xmlns:cdr="http://schemas.openxmlformats.org/drawingml/2006/chartDrawing">
    <cdr:from>
      <cdr:x>0.93636</cdr:x>
      <cdr:y>0.084</cdr:y>
    </cdr:from>
    <cdr:to>
      <cdr:x>1</cdr:x>
      <cdr:y>0.13164</cdr:y>
    </cdr:to>
    <cdr:sp macro="" textlink="">
      <cdr:nvSpPr>
        <cdr:cNvPr id="2" name="Textfeld 1">
          <a:extLst xmlns:a="http://schemas.openxmlformats.org/drawingml/2006/main">
            <a:ext uri="{FF2B5EF4-FFF2-40B4-BE49-F238E27FC236}">
              <a16:creationId xmlns:a16="http://schemas.microsoft.com/office/drawing/2014/main" id="{1EE15A4E-109E-4060-85B4-A0B4B12DE564}"/>
            </a:ext>
          </a:extLst>
        </cdr:cNvPr>
        <cdr:cNvSpPr txBox="1"/>
      </cdr:nvSpPr>
      <cdr:spPr>
        <a:xfrm xmlns:a="http://schemas.openxmlformats.org/drawingml/2006/main">
          <a:off x="7416824" y="380826"/>
          <a:ext cx="50405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CH" sz="1000" b="1" dirty="0">
              <a:latin typeface="Arial Black" panose="020B0A04020102020204" pitchFamily="34" charset="0"/>
              <a:cs typeface="Arial" panose="020B0604020202020204" pitchFamily="34" charset="0"/>
            </a:rPr>
            <a:t>77%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7" y="0"/>
            <a:ext cx="4342819" cy="344488"/>
          </a:xfrm>
          <a:prstGeom prst="rect">
            <a:avLst/>
          </a:prstGeom>
        </p:spPr>
        <p:txBody>
          <a:bodyPr vert="horz" lIns="93125" tIns="46562" rIns="93125" bIns="46562" rtlCol="0"/>
          <a:lstStyle>
            <a:lvl1pPr algn="l">
              <a:defRPr sz="1200"/>
            </a:lvl1pPr>
          </a:lstStyle>
          <a:p>
            <a:endParaRPr lang="de-CH"/>
          </a:p>
        </p:txBody>
      </p:sp>
      <p:sp>
        <p:nvSpPr>
          <p:cNvPr id="3" name="Datumsplatzhalter 2"/>
          <p:cNvSpPr>
            <a:spLocks noGrp="1"/>
          </p:cNvSpPr>
          <p:nvPr>
            <p:ph type="dt" sz="quarter" idx="1"/>
          </p:nvPr>
        </p:nvSpPr>
        <p:spPr>
          <a:xfrm>
            <a:off x="5676756" y="0"/>
            <a:ext cx="4342819" cy="344488"/>
          </a:xfrm>
          <a:prstGeom prst="rect">
            <a:avLst/>
          </a:prstGeom>
        </p:spPr>
        <p:txBody>
          <a:bodyPr vert="horz" lIns="93125" tIns="46562" rIns="93125" bIns="46562" rtlCol="0"/>
          <a:lstStyle>
            <a:lvl1pPr algn="r">
              <a:defRPr sz="1200"/>
            </a:lvl1pPr>
          </a:lstStyle>
          <a:p>
            <a:fld id="{E4B996F7-AF26-42BD-B142-EC74273F1EB9}" type="datetimeFigureOut">
              <a:rPr lang="de-CH" smtClean="0"/>
              <a:pPr/>
              <a:t>25.11.2019</a:t>
            </a:fld>
            <a:endParaRPr lang="de-CH"/>
          </a:p>
        </p:txBody>
      </p:sp>
      <p:sp>
        <p:nvSpPr>
          <p:cNvPr id="4" name="Fußzeilenplatzhalter 3"/>
          <p:cNvSpPr>
            <a:spLocks noGrp="1"/>
          </p:cNvSpPr>
          <p:nvPr>
            <p:ph type="ftr" sz="quarter" idx="2"/>
          </p:nvPr>
        </p:nvSpPr>
        <p:spPr>
          <a:xfrm>
            <a:off x="7" y="6544066"/>
            <a:ext cx="4342819" cy="344488"/>
          </a:xfrm>
          <a:prstGeom prst="rect">
            <a:avLst/>
          </a:prstGeom>
        </p:spPr>
        <p:txBody>
          <a:bodyPr vert="horz" lIns="93125" tIns="46562" rIns="93125" bIns="46562" rtlCol="0" anchor="b"/>
          <a:lstStyle>
            <a:lvl1pPr algn="l">
              <a:defRPr sz="1200"/>
            </a:lvl1pPr>
          </a:lstStyle>
          <a:p>
            <a:endParaRPr lang="de-CH"/>
          </a:p>
        </p:txBody>
      </p:sp>
      <p:sp>
        <p:nvSpPr>
          <p:cNvPr id="5" name="Foliennummernplatzhalter 4"/>
          <p:cNvSpPr>
            <a:spLocks noGrp="1"/>
          </p:cNvSpPr>
          <p:nvPr>
            <p:ph type="sldNum" sz="quarter" idx="3"/>
          </p:nvPr>
        </p:nvSpPr>
        <p:spPr>
          <a:xfrm>
            <a:off x="5676756" y="6544066"/>
            <a:ext cx="4342819" cy="344488"/>
          </a:xfrm>
          <a:prstGeom prst="rect">
            <a:avLst/>
          </a:prstGeom>
        </p:spPr>
        <p:txBody>
          <a:bodyPr vert="horz" lIns="93125" tIns="46562" rIns="93125" bIns="46562" rtlCol="0" anchor="b"/>
          <a:lstStyle>
            <a:lvl1pPr algn="r">
              <a:defRPr sz="1200"/>
            </a:lvl1pPr>
          </a:lstStyle>
          <a:p>
            <a:fld id="{D2F39F97-3290-4CF6-A6CA-57662AF153A2}" type="slidenum">
              <a:rPr lang="de-CH" smtClean="0"/>
              <a:pPr/>
              <a:t>‹Nr.›</a:t>
            </a:fld>
            <a:endParaRPr lang="de-CH"/>
          </a:p>
        </p:txBody>
      </p:sp>
    </p:spTree>
    <p:extLst>
      <p:ext uri="{BB962C8B-B14F-4D97-AF65-F5344CB8AC3E}">
        <p14:creationId xmlns:p14="http://schemas.microsoft.com/office/powerpoint/2010/main" val="1217933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7" y="0"/>
            <a:ext cx="4342819" cy="344488"/>
          </a:xfrm>
          <a:prstGeom prst="rect">
            <a:avLst/>
          </a:prstGeom>
        </p:spPr>
        <p:txBody>
          <a:bodyPr vert="horz" lIns="93125" tIns="46562" rIns="93125" bIns="46562" rtlCol="0"/>
          <a:lstStyle>
            <a:lvl1pPr algn="l">
              <a:defRPr sz="1200"/>
            </a:lvl1pPr>
          </a:lstStyle>
          <a:p>
            <a:endParaRPr lang="de-CH"/>
          </a:p>
        </p:txBody>
      </p:sp>
      <p:sp>
        <p:nvSpPr>
          <p:cNvPr id="3" name="Datumsplatzhalter 2"/>
          <p:cNvSpPr>
            <a:spLocks noGrp="1"/>
          </p:cNvSpPr>
          <p:nvPr>
            <p:ph type="dt" idx="1"/>
          </p:nvPr>
        </p:nvSpPr>
        <p:spPr>
          <a:xfrm>
            <a:off x="5676756" y="0"/>
            <a:ext cx="4342819" cy="344488"/>
          </a:xfrm>
          <a:prstGeom prst="rect">
            <a:avLst/>
          </a:prstGeom>
        </p:spPr>
        <p:txBody>
          <a:bodyPr vert="horz" lIns="93125" tIns="46562" rIns="93125" bIns="46562" rtlCol="0"/>
          <a:lstStyle>
            <a:lvl1pPr algn="r">
              <a:defRPr sz="1200"/>
            </a:lvl1pPr>
          </a:lstStyle>
          <a:p>
            <a:fld id="{E9C7D539-AEF1-44CD-A0C8-AFB749FFF26F}" type="datetimeFigureOut">
              <a:rPr lang="de-CH" smtClean="0"/>
              <a:pPr/>
              <a:t>25.11.2019</a:t>
            </a:fld>
            <a:endParaRPr lang="de-CH"/>
          </a:p>
        </p:txBody>
      </p:sp>
      <p:sp>
        <p:nvSpPr>
          <p:cNvPr id="4" name="Folienbildplatzhalter 3"/>
          <p:cNvSpPr>
            <a:spLocks noGrp="1" noRot="1" noChangeAspect="1"/>
          </p:cNvSpPr>
          <p:nvPr>
            <p:ph type="sldImg" idx="2"/>
          </p:nvPr>
        </p:nvSpPr>
        <p:spPr>
          <a:xfrm>
            <a:off x="3287713" y="515938"/>
            <a:ext cx="3446462" cy="2586037"/>
          </a:xfrm>
          <a:prstGeom prst="rect">
            <a:avLst/>
          </a:prstGeom>
          <a:noFill/>
          <a:ln w="12700">
            <a:solidFill>
              <a:prstClr val="black"/>
            </a:solidFill>
          </a:ln>
        </p:spPr>
        <p:txBody>
          <a:bodyPr vert="horz" lIns="93125" tIns="46562" rIns="93125" bIns="46562" rtlCol="0" anchor="ctr"/>
          <a:lstStyle/>
          <a:p>
            <a:endParaRPr lang="de-CH"/>
          </a:p>
        </p:txBody>
      </p:sp>
      <p:sp>
        <p:nvSpPr>
          <p:cNvPr id="5" name="Notizenplatzhalter 4"/>
          <p:cNvSpPr>
            <a:spLocks noGrp="1"/>
          </p:cNvSpPr>
          <p:nvPr>
            <p:ph type="body" sz="quarter" idx="3"/>
          </p:nvPr>
        </p:nvSpPr>
        <p:spPr>
          <a:xfrm>
            <a:off x="1002190" y="3272635"/>
            <a:ext cx="8017510" cy="3100387"/>
          </a:xfrm>
          <a:prstGeom prst="rect">
            <a:avLst/>
          </a:prstGeom>
        </p:spPr>
        <p:txBody>
          <a:bodyPr vert="horz" lIns="93125" tIns="46562" rIns="93125" bIns="46562"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7" y="6544066"/>
            <a:ext cx="4342819" cy="344488"/>
          </a:xfrm>
          <a:prstGeom prst="rect">
            <a:avLst/>
          </a:prstGeom>
        </p:spPr>
        <p:txBody>
          <a:bodyPr vert="horz" lIns="93125" tIns="46562" rIns="93125" bIns="46562" rtlCol="0" anchor="b"/>
          <a:lstStyle>
            <a:lvl1pPr algn="l">
              <a:defRPr sz="1200"/>
            </a:lvl1pPr>
          </a:lstStyle>
          <a:p>
            <a:endParaRPr lang="de-CH"/>
          </a:p>
        </p:txBody>
      </p:sp>
      <p:sp>
        <p:nvSpPr>
          <p:cNvPr id="7" name="Foliennummernplatzhalter 6"/>
          <p:cNvSpPr>
            <a:spLocks noGrp="1"/>
          </p:cNvSpPr>
          <p:nvPr>
            <p:ph type="sldNum" sz="quarter" idx="5"/>
          </p:nvPr>
        </p:nvSpPr>
        <p:spPr>
          <a:xfrm>
            <a:off x="5676756" y="6544066"/>
            <a:ext cx="4342819" cy="344488"/>
          </a:xfrm>
          <a:prstGeom prst="rect">
            <a:avLst/>
          </a:prstGeom>
        </p:spPr>
        <p:txBody>
          <a:bodyPr vert="horz" lIns="93125" tIns="46562" rIns="93125" bIns="46562" rtlCol="0" anchor="b"/>
          <a:lstStyle>
            <a:lvl1pPr algn="r">
              <a:defRPr sz="1200"/>
            </a:lvl1pPr>
          </a:lstStyle>
          <a:p>
            <a:fld id="{5E552FB7-8A6B-4BF2-ABCB-3C1403EA0927}" type="slidenum">
              <a:rPr lang="de-CH" smtClean="0"/>
              <a:pPr/>
              <a:t>‹Nr.›</a:t>
            </a:fld>
            <a:endParaRPr lang="de-CH"/>
          </a:p>
        </p:txBody>
      </p:sp>
    </p:spTree>
    <p:extLst>
      <p:ext uri="{BB962C8B-B14F-4D97-AF65-F5344CB8AC3E}">
        <p14:creationId xmlns:p14="http://schemas.microsoft.com/office/powerpoint/2010/main" val="352046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5E552FB7-8A6B-4BF2-ABCB-3C1403EA0927}" type="slidenum">
              <a:rPr lang="de-CH" smtClean="0"/>
              <a:pPr/>
              <a:t>14</a:t>
            </a:fld>
            <a:endParaRPr lang="de-CH"/>
          </a:p>
        </p:txBody>
      </p:sp>
    </p:spTree>
    <p:extLst>
      <p:ext uri="{BB962C8B-B14F-4D97-AF65-F5344CB8AC3E}">
        <p14:creationId xmlns:p14="http://schemas.microsoft.com/office/powerpoint/2010/main" val="2470235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a:extLst>
              <a:ext uri="{FF2B5EF4-FFF2-40B4-BE49-F238E27FC236}">
                <a16:creationId xmlns:a16="http://schemas.microsoft.com/office/drawing/2014/main" id="{385D2D9B-15C7-4753-8C7F-ED303EB75CF7}"/>
              </a:ext>
            </a:extLst>
          </p:cNvPr>
          <p:cNvSpPr>
            <a:spLocks noGrp="1" noRot="1" noChangeAspect="1" noTextEdit="1"/>
          </p:cNvSpPr>
          <p:nvPr>
            <p:ph type="sldImg"/>
          </p:nvPr>
        </p:nvSpPr>
        <p:spPr>
          <a:ln/>
        </p:spPr>
      </p:sp>
      <p:sp>
        <p:nvSpPr>
          <p:cNvPr id="40963" name="Espace réservé des commentaires 4">
            <a:extLst>
              <a:ext uri="{FF2B5EF4-FFF2-40B4-BE49-F238E27FC236}">
                <a16:creationId xmlns:a16="http://schemas.microsoft.com/office/drawing/2014/main" id="{0BFD9AF0-9FEC-4A9B-990C-EA2B4FC2E15F}"/>
              </a:ext>
            </a:extLst>
          </p:cNvPr>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a:extLst>
              <a:ext uri="{FF2B5EF4-FFF2-40B4-BE49-F238E27FC236}">
                <a16:creationId xmlns:a16="http://schemas.microsoft.com/office/drawing/2014/main" id="{385D2D9B-15C7-4753-8C7F-ED303EB75CF7}"/>
              </a:ext>
            </a:extLst>
          </p:cNvPr>
          <p:cNvSpPr>
            <a:spLocks noGrp="1" noRot="1" noChangeAspect="1" noTextEdit="1"/>
          </p:cNvSpPr>
          <p:nvPr>
            <p:ph type="sldImg"/>
          </p:nvPr>
        </p:nvSpPr>
        <p:spPr>
          <a:ln/>
        </p:spPr>
      </p:sp>
      <p:sp>
        <p:nvSpPr>
          <p:cNvPr id="40963" name="Espace réservé des commentaires 4">
            <a:extLst>
              <a:ext uri="{FF2B5EF4-FFF2-40B4-BE49-F238E27FC236}">
                <a16:creationId xmlns:a16="http://schemas.microsoft.com/office/drawing/2014/main" id="{0BFD9AF0-9FEC-4A9B-990C-EA2B4FC2E15F}"/>
              </a:ext>
            </a:extLst>
          </p:cNvPr>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latin typeface="Arial" panose="020B0604020202020204" pitchFamily="34" charset="0"/>
            </a:endParaRPr>
          </a:p>
        </p:txBody>
      </p:sp>
    </p:spTree>
    <p:extLst>
      <p:ext uri="{BB962C8B-B14F-4D97-AF65-F5344CB8AC3E}">
        <p14:creationId xmlns:p14="http://schemas.microsoft.com/office/powerpoint/2010/main" val="392750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3FD7243-3370-4E37-BFD1-8AC367CAF5FD}" type="slidenum">
              <a:rPr lang="de-CH" smtClean="0"/>
              <a:pPr/>
              <a:t>15</a:t>
            </a:fld>
            <a:endParaRPr lang="de-CH"/>
          </a:p>
        </p:txBody>
      </p:sp>
    </p:spTree>
    <p:extLst>
      <p:ext uri="{BB962C8B-B14F-4D97-AF65-F5344CB8AC3E}">
        <p14:creationId xmlns:p14="http://schemas.microsoft.com/office/powerpoint/2010/main" val="339516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149B7DD-3910-414F-8F8D-59DC2781D915}"/>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218A2444-B104-4468-B2E6-0C215D2649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de-DE">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149B7DD-3910-414F-8F8D-59DC2781D915}"/>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218A2444-B104-4468-B2E6-0C215D2649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de-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4189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40026B27-C600-42DE-86BF-D3C17F6A131D}"/>
              </a:ext>
            </a:extLst>
          </p:cNvPr>
          <p:cNvSpPr>
            <a:spLocks noGrp="1" noRot="1" noChangeAspect="1" noTextEdit="1"/>
          </p:cNvSpPr>
          <p:nvPr>
            <p:ph type="sldImg"/>
          </p:nvPr>
        </p:nvSpPr>
        <p:spPr>
          <a:ln/>
        </p:spPr>
      </p:sp>
      <p:sp>
        <p:nvSpPr>
          <p:cNvPr id="19459" name="Espace réservé des commentaires 2">
            <a:extLst>
              <a:ext uri="{FF2B5EF4-FFF2-40B4-BE49-F238E27FC236}">
                <a16:creationId xmlns:a16="http://schemas.microsoft.com/office/drawing/2014/main" id="{6CC7BA05-CE2A-433A-A8DB-09D37D16AF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6A909B68-C7B6-467F-BFD7-1268264804E7}"/>
              </a:ext>
            </a:extLst>
          </p:cNvPr>
          <p:cNvSpPr>
            <a:spLocks noGrp="1" noRot="1" noChangeAspect="1" noTextEdit="1"/>
          </p:cNvSpPr>
          <p:nvPr>
            <p:ph type="sldImg"/>
          </p:nvPr>
        </p:nvSpPr>
        <p:spPr>
          <a:ln/>
        </p:spPr>
      </p:sp>
      <p:sp>
        <p:nvSpPr>
          <p:cNvPr id="25603" name="Espace réservé des commentaires 4">
            <a:extLst>
              <a:ext uri="{FF2B5EF4-FFF2-40B4-BE49-F238E27FC236}">
                <a16:creationId xmlns:a16="http://schemas.microsoft.com/office/drawing/2014/main" id="{C30A8A2E-0950-4DC1-B8A1-4C38AF41B453}"/>
              </a:ext>
            </a:extLst>
          </p:cNvPr>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4F0A70DF-857C-4B5C-9600-919E21E81F58}"/>
              </a:ext>
            </a:extLst>
          </p:cNvPr>
          <p:cNvSpPr>
            <a:spLocks noGrp="1" noRot="1" noChangeAspect="1" noTextEdit="1"/>
          </p:cNvSpPr>
          <p:nvPr>
            <p:ph type="sldImg"/>
          </p:nvPr>
        </p:nvSpPr>
        <p:spPr>
          <a:ln/>
        </p:spPr>
      </p:sp>
      <p:sp>
        <p:nvSpPr>
          <p:cNvPr id="27651" name="Espace réservé des commentaires 2">
            <a:extLst>
              <a:ext uri="{FF2B5EF4-FFF2-40B4-BE49-F238E27FC236}">
                <a16:creationId xmlns:a16="http://schemas.microsoft.com/office/drawing/2014/main" id="{8566E45F-4FBA-4C32-862A-C832D20DA0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8FA6C2FF-DEEF-43D3-A3FC-E30A75F7DD61}"/>
              </a:ext>
            </a:extLst>
          </p:cNvPr>
          <p:cNvSpPr>
            <a:spLocks noGrp="1" noRot="1" noChangeAspect="1" noTextEdit="1"/>
          </p:cNvSpPr>
          <p:nvPr>
            <p:ph type="sldImg"/>
          </p:nvPr>
        </p:nvSpPr>
        <p:spPr>
          <a:ln/>
        </p:spPr>
      </p:sp>
      <p:sp>
        <p:nvSpPr>
          <p:cNvPr id="29699" name="Espace réservé des commentaires 2">
            <a:extLst>
              <a:ext uri="{FF2B5EF4-FFF2-40B4-BE49-F238E27FC236}">
                <a16:creationId xmlns:a16="http://schemas.microsoft.com/office/drawing/2014/main" id="{C6AD5EB4-5626-4269-95BA-36BF479B55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B9F8C7B8-D8B9-4ABA-8B85-F009F913F51B}"/>
              </a:ext>
            </a:extLst>
          </p:cNvPr>
          <p:cNvSpPr>
            <a:spLocks noGrp="1" noRot="1" noChangeAspect="1" noTextEdit="1"/>
          </p:cNvSpPr>
          <p:nvPr>
            <p:ph type="sldImg"/>
          </p:nvPr>
        </p:nvSpPr>
        <p:spPr>
          <a:ln/>
        </p:spPr>
      </p:sp>
      <p:sp>
        <p:nvSpPr>
          <p:cNvPr id="3" name="Espace réservé des commentaires 2">
            <a:extLst>
              <a:ext uri="{FF2B5EF4-FFF2-40B4-BE49-F238E27FC236}">
                <a16:creationId xmlns:a16="http://schemas.microsoft.com/office/drawing/2014/main" id="{82464B68-5063-44F7-9F62-D56F1863C15C}"/>
              </a:ext>
            </a:extLst>
          </p:cNvPr>
          <p:cNvSpPr>
            <a:spLocks noGrp="1"/>
          </p:cNvSpPr>
          <p:nvPr>
            <p:ph type="body" idx="1"/>
          </p:nvPr>
        </p:nvSpPr>
        <p:spPr>
          <a:xfrm>
            <a:off x="679450" y="4716463"/>
            <a:ext cx="5438775" cy="4856162"/>
          </a:xfrm>
        </p:spPr>
        <p:txBody>
          <a:bodyPr/>
          <a:lstStyle/>
          <a:p>
            <a:pPr marL="715844" indent="-715844">
              <a:defRPr/>
            </a:pPr>
            <a:r>
              <a:rPr lang="fr-FR" sz="1100" dirty="0"/>
              <a:t>Module 1:	</a:t>
            </a:r>
            <a:r>
              <a:rPr lang="fr-FR" sz="1100" b="1" dirty="0"/>
              <a:t>Gestion générale de l’entreprise</a:t>
            </a:r>
            <a:br>
              <a:rPr lang="fr-FR" sz="1100" dirty="0"/>
            </a:br>
            <a:r>
              <a:rPr lang="fr-FR" sz="1100" dirty="0"/>
              <a:t>Economie, L’environnement de l’entreprise, Objectifs et stratégies d’entreprise, mission du management et gestion de soi…</a:t>
            </a:r>
          </a:p>
          <a:p>
            <a:pPr marL="715844" indent="-715844">
              <a:defRPr/>
            </a:pPr>
            <a:endParaRPr lang="fr-CH" sz="1100" dirty="0"/>
          </a:p>
          <a:p>
            <a:pPr marL="715844" indent="-715844">
              <a:defRPr/>
            </a:pPr>
            <a:r>
              <a:rPr lang="fr-FR" sz="1100" dirty="0"/>
              <a:t>Module 2:	</a:t>
            </a:r>
            <a:r>
              <a:rPr lang="fr-FR" sz="1100" b="1" dirty="0"/>
              <a:t>Leadership, communication et gestion du personnel</a:t>
            </a:r>
            <a:br>
              <a:rPr lang="fr-FR" sz="1100" dirty="0"/>
            </a:br>
            <a:r>
              <a:rPr lang="fr-FR" sz="1100" dirty="0"/>
              <a:t>Diriger les collaborateurs, Communication, Planifier et mener une séance, Technique de négociation, Politique d’information, Ressources humaines, Evaluation des collaborateurs, Sécurité au travail, Gestion de conflit, Diriger un groupe multiculturel, Rémunération, Développement du personnel…</a:t>
            </a:r>
          </a:p>
          <a:p>
            <a:pPr marL="715844" indent="-715844">
              <a:defRPr/>
            </a:pPr>
            <a:endParaRPr lang="fr-CH" sz="1100" dirty="0"/>
          </a:p>
          <a:p>
            <a:pPr marL="715844" indent="-715844">
              <a:defRPr/>
            </a:pPr>
            <a:r>
              <a:rPr lang="fr-FR" sz="1100" dirty="0"/>
              <a:t>Module 3:	</a:t>
            </a:r>
            <a:r>
              <a:rPr lang="fr-FR" sz="1100" b="1" dirty="0"/>
              <a:t>Organisation</a:t>
            </a:r>
            <a:br>
              <a:rPr lang="fr-FR" sz="1100" dirty="0"/>
            </a:br>
            <a:r>
              <a:rPr lang="fr-FR" sz="1100" dirty="0" err="1"/>
              <a:t>Organisation</a:t>
            </a:r>
            <a:r>
              <a:rPr lang="fr-FR" sz="1100" dirty="0"/>
              <a:t> des structures, des processus et optimisation des processus…</a:t>
            </a:r>
          </a:p>
          <a:p>
            <a:pPr marL="715844" indent="-715844">
              <a:defRPr/>
            </a:pPr>
            <a:endParaRPr lang="fr-CH" sz="1100" dirty="0"/>
          </a:p>
          <a:p>
            <a:pPr marL="715844" indent="-715844">
              <a:defRPr/>
            </a:pPr>
            <a:r>
              <a:rPr lang="fr-FR" sz="1100" dirty="0"/>
              <a:t>Module 4:	</a:t>
            </a:r>
            <a:r>
              <a:rPr lang="fr-FR" sz="1100" b="1" dirty="0"/>
              <a:t>Comptabilité</a:t>
            </a:r>
            <a:br>
              <a:rPr lang="fr-FR" sz="1100" dirty="0"/>
            </a:br>
            <a:r>
              <a:rPr lang="fr-FR" sz="1100" dirty="0"/>
              <a:t>Tâches et fonctions de la comptabilité, Bilan et compte de résultat, Indicateurs et </a:t>
            </a:r>
            <a:r>
              <a:rPr lang="fr-FR" sz="1100" dirty="0" err="1"/>
              <a:t>controlling</a:t>
            </a:r>
            <a:r>
              <a:rPr lang="fr-FR" sz="1100" dirty="0"/>
              <a:t>, Calculs de marges, Liquidités et financement, Impôts et TVA, Comptabilité analytique…</a:t>
            </a:r>
          </a:p>
          <a:p>
            <a:pPr marL="715844" indent="-715844">
              <a:defRPr/>
            </a:pPr>
            <a:endParaRPr lang="fr-CH" sz="1100" dirty="0"/>
          </a:p>
          <a:p>
            <a:pPr marL="715844" indent="-715844">
              <a:defRPr/>
            </a:pPr>
            <a:r>
              <a:rPr lang="fr-FR" sz="1100" dirty="0"/>
              <a:t>Module 5:	</a:t>
            </a:r>
            <a:r>
              <a:rPr lang="fr-FR" sz="1100" b="1" dirty="0"/>
              <a:t>Marketing, relations publiques, relations avec les fournisseurs et les clients</a:t>
            </a:r>
            <a:br>
              <a:rPr lang="fr-FR" sz="1100" dirty="0"/>
            </a:br>
            <a:r>
              <a:rPr lang="fr-FR" sz="1100" dirty="0"/>
              <a:t>Objectifs et stratégie, les 4 Ps, Intelligence marketing, Internet…</a:t>
            </a:r>
          </a:p>
          <a:p>
            <a:pPr marL="715844" indent="-715844">
              <a:defRPr/>
            </a:pPr>
            <a:endParaRPr lang="fr-CH" sz="1100" dirty="0"/>
          </a:p>
          <a:p>
            <a:pPr marL="715844" indent="-715844">
              <a:defRPr/>
            </a:pPr>
            <a:r>
              <a:rPr lang="fr-FR" sz="1100" dirty="0"/>
              <a:t>Module 6:	</a:t>
            </a:r>
            <a:r>
              <a:rPr lang="fr-FR" sz="1100" b="1" dirty="0"/>
              <a:t>Droit</a:t>
            </a:r>
            <a:r>
              <a:rPr lang="fr-FR" sz="1100" dirty="0"/>
              <a:t> </a:t>
            </a:r>
            <a:br>
              <a:rPr lang="fr-FR" sz="1100" dirty="0"/>
            </a:br>
            <a:r>
              <a:rPr lang="fr-FR" sz="1100" dirty="0"/>
              <a:t>Généralité et origines du droit, Code civil, Code des obligations, Droit du travail, Droit des assurances sociale, Droit fiscal, Contrat, Poursuite et faillite, Droit des sociétés, Droit de la famille et successoral…</a:t>
            </a:r>
          </a:p>
          <a:p>
            <a:pPr marL="715844" indent="-715844">
              <a:defRPr/>
            </a:pPr>
            <a:endParaRPr lang="fr-CH" sz="1100" dirty="0"/>
          </a:p>
          <a:p>
            <a:pPr marL="715844" indent="-715844">
              <a:defRPr/>
            </a:pPr>
            <a:r>
              <a:rPr lang="fr-FR" sz="1100" dirty="0"/>
              <a:t>Module 7:	</a:t>
            </a:r>
            <a:r>
              <a:rPr lang="fr-FR" sz="1100" b="1" dirty="0"/>
              <a:t>Module interdisciplinaire (sans examens)</a:t>
            </a:r>
            <a:br>
              <a:rPr lang="fr-FR" sz="1100" dirty="0"/>
            </a:br>
            <a:r>
              <a:rPr lang="fr-FR" sz="1100" dirty="0"/>
              <a:t>Consolidation</a:t>
            </a:r>
            <a:endParaRPr lang="fr-CH" sz="1100" dirty="0"/>
          </a:p>
          <a:p>
            <a:pPr>
              <a:defRPr/>
            </a:pPr>
            <a:endParaRPr lang="fr-CH" sz="11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9" name="Rechteck 8"/>
          <p:cNvSpPr/>
          <p:nvPr userDrawn="1"/>
        </p:nvSpPr>
        <p:spPr>
          <a:xfrm>
            <a:off x="0" y="0"/>
            <a:ext cx="9144000" cy="386104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prstClr val="white"/>
              </a:solidFill>
            </a:endParaRPr>
          </a:p>
        </p:txBody>
      </p:sp>
      <p:sp>
        <p:nvSpPr>
          <p:cNvPr id="2" name="Titel 1"/>
          <p:cNvSpPr>
            <a:spLocks noGrp="1"/>
          </p:cNvSpPr>
          <p:nvPr>
            <p:ph type="ctrTitle"/>
          </p:nvPr>
        </p:nvSpPr>
        <p:spPr>
          <a:xfrm>
            <a:off x="899808" y="764704"/>
            <a:ext cx="7344384" cy="2781088"/>
          </a:xfrm>
          <a:noFill/>
        </p:spPr>
        <p:txBody>
          <a:bodyPr/>
          <a:lstStyle>
            <a:lvl1pPr>
              <a:defRPr b="1">
                <a:solidFill>
                  <a:schemeClr val="bg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3671752" y="4509120"/>
            <a:ext cx="4572440" cy="1656184"/>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pic>
        <p:nvPicPr>
          <p:cNvPr id="8" name="Picture 2"/>
          <p:cNvPicPr>
            <a:picLocks noChangeAspect="1" noChangeArrowheads="1"/>
          </p:cNvPicPr>
          <p:nvPr userDrawn="1"/>
        </p:nvPicPr>
        <p:blipFill>
          <a:blip r:embed="rId2" cstate="print"/>
          <a:srcRect/>
          <a:stretch>
            <a:fillRect/>
          </a:stretch>
        </p:blipFill>
        <p:spPr bwMode="auto">
          <a:xfrm>
            <a:off x="523222" y="6274822"/>
            <a:ext cx="2248579" cy="466547"/>
          </a:xfrm>
          <a:prstGeom prst="rect">
            <a:avLst/>
          </a:prstGeom>
          <a:noFill/>
          <a:ln w="9525">
            <a:noFill/>
            <a:miter lim="800000"/>
            <a:headEnd/>
            <a:tailEnd/>
          </a:ln>
        </p:spPr>
      </p:pic>
      <p:sp>
        <p:nvSpPr>
          <p:cNvPr id="10" name="Rechteck 9"/>
          <p:cNvSpPr/>
          <p:nvPr userDrawn="1"/>
        </p:nvSpPr>
        <p:spPr>
          <a:xfrm>
            <a:off x="0" y="3573016"/>
            <a:ext cx="9144000" cy="720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11" name="Fußzeilenplatzhalter 8"/>
          <p:cNvSpPr>
            <a:spLocks noGrp="1"/>
          </p:cNvSpPr>
          <p:nvPr>
            <p:ph type="ftr" sz="quarter" idx="11"/>
          </p:nvPr>
        </p:nvSpPr>
        <p:spPr>
          <a:xfrm>
            <a:off x="2987824" y="6520260"/>
            <a:ext cx="3240360" cy="365125"/>
          </a:xfrm>
        </p:spPr>
        <p:txBody>
          <a:bodyPr/>
          <a:lstStyle>
            <a:lvl1pPr>
              <a:defRPr sz="1000"/>
            </a:lvl1pPr>
          </a:lstStyle>
          <a:p>
            <a:r>
              <a:rPr lang="fr-FR">
                <a:solidFill>
                  <a:prstClr val="black">
                    <a:tint val="75000"/>
                  </a:prstClr>
                </a:solidFill>
              </a:rPr>
              <a:t>Examen professionnel RH - un succès</a:t>
            </a:r>
            <a:endParaRPr lang="de-CH" dirty="0">
              <a:solidFill>
                <a:prstClr val="black">
                  <a:tint val="75000"/>
                </a:prstClr>
              </a:solidFill>
            </a:endParaRPr>
          </a:p>
        </p:txBody>
      </p:sp>
    </p:spTree>
    <p:extLst>
      <p:ext uri="{BB962C8B-B14F-4D97-AF65-F5344CB8AC3E}">
        <p14:creationId xmlns:p14="http://schemas.microsoft.com/office/powerpoint/2010/main" val="222340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defRPr sz="2800"/>
            </a:lvl1pPr>
            <a:lvl2pPr>
              <a:defRPr sz="2600"/>
            </a:lvl2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9" name="Fußzeilenplatzhalter 8"/>
          <p:cNvSpPr>
            <a:spLocks noGrp="1"/>
          </p:cNvSpPr>
          <p:nvPr>
            <p:ph type="ftr" sz="quarter" idx="11"/>
          </p:nvPr>
        </p:nvSpPr>
        <p:spPr>
          <a:xfrm>
            <a:off x="2987824" y="6520260"/>
            <a:ext cx="3240360" cy="365125"/>
          </a:xfrm>
        </p:spPr>
        <p:txBody>
          <a:bodyPr/>
          <a:lstStyle>
            <a:lvl1pPr>
              <a:defRPr sz="1000"/>
            </a:lvl1pPr>
          </a:lstStyle>
          <a:p>
            <a:r>
              <a:rPr lang="fr-FR">
                <a:solidFill>
                  <a:prstClr val="black">
                    <a:tint val="75000"/>
                  </a:prstClr>
                </a:solidFill>
              </a:rPr>
              <a:t>Examen professionnel RH - un succès</a:t>
            </a:r>
            <a:endParaRPr lang="de-CH" dirty="0">
              <a:solidFill>
                <a:prstClr val="black">
                  <a:tint val="75000"/>
                </a:prstClr>
              </a:solidFill>
            </a:endParaRPr>
          </a:p>
        </p:txBody>
      </p:sp>
      <p:sp>
        <p:nvSpPr>
          <p:cNvPr id="10" name="Foliennummernplatzhalter 9"/>
          <p:cNvSpPr>
            <a:spLocks noGrp="1"/>
          </p:cNvSpPr>
          <p:nvPr>
            <p:ph type="sldNum" sz="quarter" idx="12"/>
          </p:nvPr>
        </p:nvSpPr>
        <p:spPr>
          <a:xfrm>
            <a:off x="6553200" y="6520260"/>
            <a:ext cx="2133600" cy="365125"/>
          </a:xfrm>
        </p:spPr>
        <p:txBody>
          <a:bodyPr/>
          <a:lstStyle>
            <a:lvl1pPr>
              <a:defRPr sz="1000"/>
            </a:lvl1pPr>
          </a:lstStyle>
          <a:p>
            <a:fld id="{90479C79-6706-4FC3-B937-D50B950CEBA9}" type="slidenum">
              <a:rPr lang="de-CH" smtClean="0">
                <a:solidFill>
                  <a:prstClr val="black">
                    <a:tint val="75000"/>
                  </a:prstClr>
                </a:solidFill>
              </a:rPr>
              <a:pPr/>
              <a:t>‹Nr.›</a:t>
            </a:fld>
            <a:endParaRPr lang="de-CH" dirty="0">
              <a:solidFill>
                <a:prstClr val="black">
                  <a:tint val="75000"/>
                </a:prstClr>
              </a:solidFill>
            </a:endParaRPr>
          </a:p>
        </p:txBody>
      </p:sp>
      <p:sp>
        <p:nvSpPr>
          <p:cNvPr id="11" name="Titel 10"/>
          <p:cNvSpPr>
            <a:spLocks noGrp="1"/>
          </p:cNvSpPr>
          <p:nvPr>
            <p:ph type="title"/>
          </p:nvPr>
        </p:nvSpPr>
        <p:spPr/>
        <p:txBody>
          <a:bodyPr>
            <a:noAutofit/>
          </a:bodyPr>
          <a:lstStyle>
            <a:lvl1pPr algn="l">
              <a:defRPr sz="3600" b="1"/>
            </a:lvl1pPr>
          </a:lstStyle>
          <a:p>
            <a:r>
              <a:rPr lang="de-DE" dirty="0"/>
              <a:t>Titelmasterformat durch Klicken bearbeiten</a:t>
            </a:r>
            <a:endParaRPr lang="de-CH" dirty="0"/>
          </a:p>
        </p:txBody>
      </p:sp>
      <p:sp>
        <p:nvSpPr>
          <p:cNvPr id="13" name="Rechteck 12"/>
          <p:cNvSpPr/>
          <p:nvPr userDrawn="1"/>
        </p:nvSpPr>
        <p:spPr>
          <a:xfrm>
            <a:off x="9018240" y="0"/>
            <a:ext cx="125760"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cxnSp>
        <p:nvCxnSpPr>
          <p:cNvPr id="15" name="Gerade Verbindung 14"/>
          <p:cNvCxnSpPr/>
          <p:nvPr userDrawn="1"/>
        </p:nvCxnSpPr>
        <p:spPr>
          <a:xfrm>
            <a:off x="0" y="1476395"/>
            <a:ext cx="9018240"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71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e 2 multi-niveau">
    <p:spTree>
      <p:nvGrpSpPr>
        <p:cNvPr id="1" name=""/>
        <p:cNvGrpSpPr/>
        <p:nvPr/>
      </p:nvGrpSpPr>
      <p:grpSpPr>
        <a:xfrm>
          <a:off x="0" y="0"/>
          <a:ext cx="0" cy="0"/>
          <a:chOff x="0" y="0"/>
          <a:chExt cx="0" cy="0"/>
        </a:xfrm>
      </p:grpSpPr>
      <p:pic>
        <p:nvPicPr>
          <p:cNvPr id="6" name="Image 3">
            <a:extLst>
              <a:ext uri="{FF2B5EF4-FFF2-40B4-BE49-F238E27FC236}">
                <a16:creationId xmlns:a16="http://schemas.microsoft.com/office/drawing/2014/main" id="{FE34A0C2-5793-4D1F-A2E3-46D6A05F702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60350"/>
            <a:ext cx="8270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95536" y="975866"/>
            <a:ext cx="8280152" cy="580926"/>
          </a:xfrm>
        </p:spPr>
        <p:txBody>
          <a:bodyPr lIns="0" tIns="0" rIns="0" bIns="0" anchor="b">
            <a:normAutofit/>
          </a:bodyPr>
          <a:lstStyle>
            <a:lvl1pPr algn="l">
              <a:defRPr sz="3200">
                <a:solidFill>
                  <a:srgbClr val="008AC9"/>
                </a:solidFill>
                <a:latin typeface="Arial" pitchFamily="34" charset="0"/>
                <a:cs typeface="Arial" pitchFamily="34" charset="0"/>
              </a:defRPr>
            </a:lvl1pPr>
          </a:lstStyle>
          <a:p>
            <a:r>
              <a:rPr lang="fr-FR"/>
              <a:t>Modifiez le style du titre</a:t>
            </a:r>
            <a:endParaRPr lang="fr-CH" dirty="0"/>
          </a:p>
        </p:txBody>
      </p:sp>
      <p:sp>
        <p:nvSpPr>
          <p:cNvPr id="5" name="Espace réservé du texte 4"/>
          <p:cNvSpPr>
            <a:spLocks noGrp="1"/>
          </p:cNvSpPr>
          <p:nvPr>
            <p:ph type="body" sz="quarter" idx="3"/>
          </p:nvPr>
        </p:nvSpPr>
        <p:spPr>
          <a:xfrm>
            <a:off x="4633913" y="188640"/>
            <a:ext cx="4041775" cy="351730"/>
          </a:xfrm>
        </p:spPr>
        <p:txBody>
          <a:bodyPr lIns="0" tIns="0" rIns="0" bIns="0" anchor="b">
            <a:normAutofit/>
          </a:bodyPr>
          <a:lstStyle>
            <a:lvl1pPr marL="0" indent="0" algn="r">
              <a:buNone/>
              <a:defRPr sz="9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7" name="Text Placeholder 6"/>
          <p:cNvSpPr>
            <a:spLocks noGrp="1"/>
          </p:cNvSpPr>
          <p:nvPr>
            <p:ph type="body" sz="quarter" idx="12"/>
          </p:nvPr>
        </p:nvSpPr>
        <p:spPr>
          <a:xfrm>
            <a:off x="395536" y="1772816"/>
            <a:ext cx="8280400" cy="4393034"/>
          </a:xfrm>
        </p:spPr>
        <p:txBody>
          <a:bodyPr>
            <a:normAutofit/>
          </a:bodyPr>
          <a:lstStyle>
            <a:lvl1pPr marL="263525" indent="-263525">
              <a:buFont typeface="Lucida Grande"/>
              <a:buChar char="-"/>
              <a:defRPr sz="2500">
                <a:latin typeface="Arial"/>
                <a:cs typeface="Arial"/>
              </a:defRPr>
            </a:lvl1pPr>
            <a:lvl2pPr marL="536575" indent="-255588">
              <a:lnSpc>
                <a:spcPct val="90000"/>
              </a:lnSpc>
              <a:buFont typeface="Lucida Grande"/>
              <a:buChar char="-"/>
              <a:tabLst/>
              <a:defRPr sz="2000">
                <a:latin typeface="Arial"/>
                <a:cs typeface="Arial"/>
              </a:defRPr>
            </a:lvl2pPr>
            <a:lvl3pPr marL="1143000" indent="-228600">
              <a:buFont typeface="Lucida Grande"/>
              <a:buChar char="-"/>
              <a:defRPr sz="2500">
                <a:latin typeface="Arial"/>
                <a:cs typeface="Arial"/>
              </a:defRPr>
            </a:lvl3pPr>
            <a:lvl4pPr marL="1600200" indent="-228600">
              <a:buFont typeface="Lucida Grande"/>
              <a:buChar char="-"/>
              <a:defRPr sz="2500">
                <a:latin typeface="Arial"/>
                <a:cs typeface="Arial"/>
              </a:defRPr>
            </a:lvl4pPr>
            <a:lvl5pPr marL="2057400" indent="-228600">
              <a:buFont typeface="Lucida Grande"/>
              <a:buChar char="-"/>
              <a:defRPr sz="2500">
                <a:latin typeface="Arial"/>
                <a:cs typeface="Arial"/>
              </a:defRPr>
            </a:lvl5pPr>
          </a:lstStyle>
          <a:p>
            <a:pPr lvl="0"/>
            <a:r>
              <a:rPr lang="fr-CH" dirty="0"/>
              <a:t>Click to edit Master text styles</a:t>
            </a:r>
          </a:p>
          <a:p>
            <a:pPr lvl="1"/>
            <a:r>
              <a:rPr lang="fr-CH" dirty="0"/>
              <a:t>Alinéa</a:t>
            </a:r>
          </a:p>
          <a:p>
            <a:pPr lvl="1"/>
            <a:r>
              <a:rPr lang="fr-CH" dirty="0"/>
              <a:t>Alinéa</a:t>
            </a:r>
            <a:br>
              <a:rPr lang="fr-CH" dirty="0"/>
            </a:br>
            <a:endParaRPr lang="fr-CH" dirty="0"/>
          </a:p>
          <a:p>
            <a:pPr lvl="0"/>
            <a:r>
              <a:rPr lang="fr-CH" dirty="0"/>
              <a:t>Click to edit Master text styles</a:t>
            </a:r>
          </a:p>
          <a:p>
            <a:pPr lvl="1"/>
            <a:r>
              <a:rPr lang="fr-CH" dirty="0"/>
              <a:t>Alinéa</a:t>
            </a:r>
          </a:p>
          <a:p>
            <a:pPr lvl="1"/>
            <a:r>
              <a:rPr lang="fr-CH" dirty="0"/>
              <a:t>Alinéa</a:t>
            </a:r>
          </a:p>
        </p:txBody>
      </p:sp>
      <p:sp>
        <p:nvSpPr>
          <p:cNvPr id="8" name="Espace réservé du numéro de diapositive 5">
            <a:extLst>
              <a:ext uri="{FF2B5EF4-FFF2-40B4-BE49-F238E27FC236}">
                <a16:creationId xmlns:a16="http://schemas.microsoft.com/office/drawing/2014/main" id="{A8BBE02E-A5CC-4FEB-8DF0-35732B247E75}"/>
              </a:ext>
            </a:extLst>
          </p:cNvPr>
          <p:cNvSpPr>
            <a:spLocks noGrp="1"/>
          </p:cNvSpPr>
          <p:nvPr>
            <p:ph type="sldNum" sz="quarter" idx="13"/>
          </p:nvPr>
        </p:nvSpPr>
        <p:spPr>
          <a:xfrm>
            <a:off x="395288" y="6232525"/>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800">
                <a:solidFill>
                  <a:srgbClr val="000000"/>
                </a:solidFill>
                <a:latin typeface="Arial" panose="020B0604020202020204" pitchFamily="34" charset="0"/>
                <a:cs typeface="Arial" panose="020B0604020202020204" pitchFamily="34" charset="0"/>
              </a:defRPr>
            </a:lvl1pPr>
          </a:lstStyle>
          <a:p>
            <a:pPr>
              <a:defRPr/>
            </a:pPr>
            <a:fld id="{49437997-9547-4680-BC19-691FBC96109C}" type="slidenum">
              <a:rPr lang="fr-CH" altLang="fr-FR"/>
              <a:pPr>
                <a:defRPr/>
              </a:pPr>
              <a:t>‹Nr.›</a:t>
            </a:fld>
            <a:endParaRPr lang="fr-CH" altLang="fr-FR"/>
          </a:p>
        </p:txBody>
      </p:sp>
    </p:spTree>
    <p:extLst>
      <p:ext uri="{BB962C8B-B14F-4D97-AF65-F5344CB8AC3E}">
        <p14:creationId xmlns:p14="http://schemas.microsoft.com/office/powerpoint/2010/main" val="1130074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solidFill>
                <a:prstClr val="black">
                  <a:tint val="75000"/>
                </a:prstClr>
              </a:solidFill>
            </a:endParaRPr>
          </a:p>
        </p:txBody>
      </p:sp>
      <p:sp>
        <p:nvSpPr>
          <p:cNvPr id="5" name="Fußzeilenplatzhalter 4"/>
          <p:cNvSpPr>
            <a:spLocks noGrp="1"/>
          </p:cNvSpPr>
          <p:nvPr>
            <p:ph type="ftr" sz="quarter" idx="3"/>
          </p:nvPr>
        </p:nvSpPr>
        <p:spPr>
          <a:xfrm>
            <a:off x="2777339" y="6356352"/>
            <a:ext cx="352285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Examen professionnel RH - un succès</a:t>
            </a:r>
            <a:endParaRPr lang="de-CH" dirty="0">
              <a:solidFill>
                <a:prstClr val="black">
                  <a:tint val="75000"/>
                </a:prstClr>
              </a:solidFill>
            </a:endParaRPr>
          </a:p>
        </p:txBody>
      </p:sp>
      <p:sp>
        <p:nvSpPr>
          <p:cNvPr id="6" name="Foliennummernplatzhalt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79C79-6706-4FC3-B937-D50B950CEBA9}"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098382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omandieformation.ch/formation/ressources-humaines/brevet-federal-specialiste-ressources-humaines-rh-option-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h/search?safe=active&amp;dcr=0&amp;biw=2400&amp;bih=1353&amp;tbm=isch&amp;sa=1&amp;ei=JW60W8XWC8i3swH0m7KYAQ&amp;q=atelier+pratique&amp;oq=atelier&amp;gs_l=img.1.0.35i39k1l2j0l8.98235.99622.0.102205.7.7.0.0.0.0.128.812.0j7.7.0....0...1c.1.64.img..0.7.804...0i67k1.0.MFY4iusCCr4#imgrc=gEE3rA5dTzT3hM:&amp;spf=1538551437218"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ogle.ch/search?q=pr%C3%A9sentation&amp;safe=active&amp;dcr=0&amp;source=lnms&amp;tbm=isch&amp;sa=X&amp;ved=0ahUKEwjH6Zaz4undAhWPhaYKHUQ2AW4Q_AUICigB&amp;biw=2400&amp;bih=1353#imgdii=x_q5gTy5PAx_zM:&amp;imgrc=p-OeQpQW0MF8dM:&amp;spf=1538552421656" TargetMode="Externa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www.google.ch/search?safe=active&amp;biw=2076&amp;bih=1170&amp;tbm=isch&amp;sxsrf=ACYBGNQRZZt0T1lcnyzXpxDp8EXp4PMguw%3A1574340309281&amp;sa=1&amp;ei=1YbWXYnUEJH5kwXjuLXIAg&amp;q=fichier&amp;oq=fichier&amp;gs_l=img.3..0i67j0l9.20005.20679..20771...0.0..2.434.1523.0j2j3j0j1......0....1..gws-wiz-img.NuK2d5tKP0o&amp;ved=0ahUKEwjJko_XqvvlAhWR_KQKHWNcDSkQ4dUDCAY&amp;uact=5#imgdii=hNvqx275FHYVkM:&amp;imgrc=mDEn3Gbd8f4pzM:&amp;spf=1574340332269" TargetMode="Externa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899808" y="404664"/>
            <a:ext cx="7344384" cy="3141128"/>
          </a:xfrm>
        </p:spPr>
        <p:txBody>
          <a:bodyPr>
            <a:normAutofit/>
          </a:bodyPr>
          <a:lstStyle/>
          <a:p>
            <a:r>
              <a:rPr lang="de-CH" dirty="0"/>
              <a:t>Examen </a:t>
            </a:r>
            <a:r>
              <a:rPr lang="de-CH" dirty="0" err="1"/>
              <a:t>professionnel</a:t>
            </a:r>
            <a:r>
              <a:rPr lang="de-CH" dirty="0"/>
              <a:t> RH</a:t>
            </a:r>
            <a:br>
              <a:rPr lang="de-CH" dirty="0"/>
            </a:br>
            <a:r>
              <a:rPr lang="de-CH" dirty="0"/>
              <a:t>    </a:t>
            </a:r>
            <a:r>
              <a:rPr lang="de-CH" dirty="0" err="1"/>
              <a:t>un</a:t>
            </a:r>
            <a:r>
              <a:rPr lang="de-CH" dirty="0"/>
              <a:t> </a:t>
            </a:r>
            <a:r>
              <a:rPr lang="de-CH" dirty="0" err="1"/>
              <a:t>succès</a:t>
            </a:r>
            <a:r>
              <a:rPr lang="de-CH" dirty="0"/>
              <a:t>!</a:t>
            </a:r>
          </a:p>
        </p:txBody>
      </p:sp>
      <p:sp>
        <p:nvSpPr>
          <p:cNvPr id="7" name="Untertitel 6"/>
          <p:cNvSpPr>
            <a:spLocks noGrp="1"/>
          </p:cNvSpPr>
          <p:nvPr>
            <p:ph type="subTitle" idx="1"/>
          </p:nvPr>
        </p:nvSpPr>
        <p:spPr>
          <a:xfrm>
            <a:off x="3042760" y="3783956"/>
            <a:ext cx="5861739" cy="2836129"/>
          </a:xfrm>
        </p:spPr>
        <p:txBody>
          <a:bodyPr vert="horz" lIns="91440" tIns="45720" rIns="91440" bIns="45720" rtlCol="0" anchor="t">
            <a:noAutofit/>
          </a:bodyPr>
          <a:lstStyle/>
          <a:p>
            <a:pPr algn="l"/>
            <a:endParaRPr lang="de-CH" sz="1800" dirty="0">
              <a:latin typeface="Arial" panose="020B0604020202020204" pitchFamily="34" charset="0"/>
              <a:cs typeface="Arial" panose="020B0604020202020204" pitchFamily="34" charset="0"/>
            </a:endParaRPr>
          </a:p>
          <a:p>
            <a:pPr algn="l"/>
            <a:r>
              <a:rPr lang="fr-CH" sz="1800" b="1" dirty="0">
                <a:latin typeface="Arial" panose="020B0604020202020204" pitchFamily="34" charset="0"/>
                <a:cs typeface="Arial" panose="020B0604020202020204" pitchFamily="34" charset="0"/>
              </a:rPr>
              <a:t>Hortense Donon</a:t>
            </a:r>
          </a:p>
          <a:p>
            <a:pPr algn="l"/>
            <a:r>
              <a:rPr lang="fr-CH" sz="1800" dirty="0">
                <a:latin typeface="Arial"/>
                <a:cs typeface="Arial"/>
              </a:rPr>
              <a:t>Directrice de cours</a:t>
            </a:r>
            <a:br>
              <a:rPr lang="fr-CH" sz="1800" dirty="0">
                <a:latin typeface="Arial"/>
                <a:cs typeface="Arial"/>
              </a:rPr>
            </a:br>
            <a:r>
              <a:rPr lang="fr-CH" sz="1800" dirty="0">
                <a:latin typeface="Arial"/>
                <a:cs typeface="Arial"/>
              </a:rPr>
              <a:t>Romandie Formation</a:t>
            </a:r>
            <a:endParaRPr lang="fr-CH" sz="1800" b="1" dirty="0">
              <a:latin typeface="Arial" panose="020B0604020202020204" pitchFamily="34" charset="0"/>
              <a:cs typeface="Arial" panose="020B0604020202020204" pitchFamily="34" charset="0"/>
            </a:endParaRPr>
          </a:p>
          <a:p>
            <a:pPr algn="l"/>
            <a:endParaRPr lang="fr-CH" sz="1800" b="1" dirty="0">
              <a:latin typeface="Arial" panose="020B0604020202020204" pitchFamily="34" charset="0"/>
              <a:cs typeface="Arial" panose="020B0604020202020204" pitchFamily="34" charset="0"/>
            </a:endParaRPr>
          </a:p>
          <a:p>
            <a:pPr algn="l"/>
            <a:r>
              <a:rPr lang="fr-CH" sz="1800" b="1" dirty="0">
                <a:latin typeface="Arial" panose="020B0604020202020204" pitchFamily="34" charset="0"/>
                <a:cs typeface="Arial" panose="020B0604020202020204" pitchFamily="34" charset="0"/>
              </a:rPr>
              <a:t>Christian Gross</a:t>
            </a:r>
          </a:p>
          <a:p>
            <a:pPr algn="l"/>
            <a:r>
              <a:rPr lang="fr-CH" sz="1800" dirty="0">
                <a:latin typeface="Arial" panose="020B0604020202020204" pitchFamily="34" charset="0"/>
                <a:cs typeface="Arial" panose="020B0604020202020204" pitchFamily="34" charset="0"/>
              </a:rPr>
              <a:t>Président de la Commission de l’examen professionnel</a:t>
            </a:r>
            <a:br>
              <a:rPr lang="fr-CH" sz="1800" dirty="0">
                <a:latin typeface="Arial" panose="020B0604020202020204" pitchFamily="34" charset="0"/>
                <a:cs typeface="Arial" panose="020B0604020202020204" pitchFamily="34" charset="0"/>
              </a:rPr>
            </a:br>
            <a:r>
              <a:rPr lang="fr-CH" sz="1800" dirty="0">
                <a:latin typeface="Arial" panose="020B0604020202020204" pitchFamily="34" charset="0"/>
                <a:cs typeface="Arial" panose="020B0604020202020204" pitchFamily="34" charset="0"/>
              </a:rPr>
              <a:t>HRSE</a:t>
            </a:r>
          </a:p>
          <a:p>
            <a:pPr algn="l"/>
            <a:r>
              <a:rPr lang="fr-CH" sz="1800" dirty="0">
                <a:latin typeface="Arial"/>
                <a:cs typeface="Arial"/>
              </a:rPr>
              <a:t>		   			</a:t>
            </a:r>
          </a:p>
        </p:txBody>
      </p:sp>
      <p:sp>
        <p:nvSpPr>
          <p:cNvPr id="2" name="Fußzeilenplatzhalter 1">
            <a:extLst>
              <a:ext uri="{FF2B5EF4-FFF2-40B4-BE49-F238E27FC236}">
                <a16:creationId xmlns:a16="http://schemas.microsoft.com/office/drawing/2014/main" id="{186F789A-3DC6-4656-9F61-E9F5AA9737E6}"/>
              </a:ext>
            </a:extLst>
          </p:cNvPr>
          <p:cNvSpPr>
            <a:spLocks noGrp="1"/>
          </p:cNvSpPr>
          <p:nvPr>
            <p:ph type="ftr" sz="quarter" idx="11"/>
          </p:nvPr>
        </p:nvSpPr>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spTree>
    <p:extLst>
      <p:ext uri="{BB962C8B-B14F-4D97-AF65-F5344CB8AC3E}">
        <p14:creationId xmlns:p14="http://schemas.microsoft.com/office/powerpoint/2010/main" val="3542619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Pourquoi</a:t>
            </a:r>
            <a:r>
              <a:rPr lang="de-DE" dirty="0"/>
              <a:t> </a:t>
            </a:r>
            <a:r>
              <a:rPr lang="de-DE" dirty="0" err="1"/>
              <a:t>un</a:t>
            </a:r>
            <a:r>
              <a:rPr lang="de-DE" dirty="0"/>
              <a:t> </a:t>
            </a:r>
            <a:r>
              <a:rPr lang="de-DE" dirty="0" err="1"/>
              <a:t>nouvel</a:t>
            </a:r>
            <a:r>
              <a:rPr lang="de-DE" dirty="0"/>
              <a:t> </a:t>
            </a:r>
            <a:r>
              <a:rPr lang="de-DE" dirty="0" err="1"/>
              <a:t>examen</a:t>
            </a:r>
            <a:r>
              <a:rPr lang="de-DE" dirty="0"/>
              <a:t> </a:t>
            </a:r>
            <a:br>
              <a:rPr lang="de-DE" dirty="0"/>
            </a:br>
            <a:r>
              <a:rPr lang="de-DE" dirty="0"/>
              <a:t>du </a:t>
            </a:r>
            <a:r>
              <a:rPr lang="de-DE" dirty="0" err="1"/>
              <a:t>brevet</a:t>
            </a:r>
            <a:r>
              <a:rPr lang="de-DE" dirty="0"/>
              <a:t> RH ? </a:t>
            </a:r>
            <a:endParaRPr lang="de-CH" dirty="0"/>
          </a:p>
        </p:txBody>
      </p:sp>
      <p:sp>
        <p:nvSpPr>
          <p:cNvPr id="8" name="Fußzeilenplatzhalter 2"/>
          <p:cNvSpPr>
            <a:spLocks noGrp="1"/>
          </p:cNvSpPr>
          <p:nvPr>
            <p:ph type="ftr" sz="quarter" idx="11"/>
          </p:nvPr>
        </p:nvSpPr>
        <p:spPr>
          <a:xfrm>
            <a:off x="2987824" y="6520260"/>
            <a:ext cx="3240360" cy="365125"/>
          </a:xfrm>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sp>
        <p:nvSpPr>
          <p:cNvPr id="9" name="Foliennummernplatzhalter 3"/>
          <p:cNvSpPr>
            <a:spLocks noGrp="1"/>
          </p:cNvSpPr>
          <p:nvPr>
            <p:ph type="sldNum" sz="quarter" idx="12"/>
          </p:nvPr>
        </p:nvSpPr>
        <p:spPr>
          <a:xfrm>
            <a:off x="6553200" y="6520260"/>
            <a:ext cx="2133600" cy="365125"/>
          </a:xfrm>
        </p:spPr>
        <p:txBody>
          <a:bodyPr/>
          <a:lstStyle/>
          <a:p>
            <a:r>
              <a:rPr lang="de-CH" dirty="0">
                <a:solidFill>
                  <a:prstClr val="black">
                    <a:tint val="75000"/>
                  </a:prstClr>
                </a:solidFill>
              </a:rPr>
              <a:t>Seite </a:t>
            </a:r>
            <a:fld id="{90479C79-6706-4FC3-B937-D50B950CEBA9}" type="slidenum">
              <a:rPr lang="de-CH" smtClean="0">
                <a:solidFill>
                  <a:prstClr val="black">
                    <a:tint val="75000"/>
                  </a:prstClr>
                </a:solidFill>
              </a:rPr>
              <a:pPr/>
              <a:t>10</a:t>
            </a:fld>
            <a:endParaRPr lang="de-CH" dirty="0">
              <a:solidFill>
                <a:prstClr val="black">
                  <a:tint val="75000"/>
                </a:prstClr>
              </a:solidFill>
            </a:endParaRPr>
          </a:p>
        </p:txBody>
      </p:sp>
      <p:sp>
        <p:nvSpPr>
          <p:cNvPr id="2" name="Inhaltsplatzhalter 1"/>
          <p:cNvSpPr>
            <a:spLocks noGrp="1"/>
          </p:cNvSpPr>
          <p:nvPr>
            <p:ph idx="1"/>
          </p:nvPr>
        </p:nvSpPr>
        <p:spPr/>
        <p:txBody>
          <a:bodyPr>
            <a:normAutofit/>
          </a:bodyPr>
          <a:lstStyle/>
          <a:p>
            <a:pPr marL="0" indent="0">
              <a:buNone/>
            </a:pPr>
            <a:endParaRPr lang="de-CH" dirty="0"/>
          </a:p>
          <a:p>
            <a:r>
              <a:rPr lang="de-CH" b="1" dirty="0"/>
              <a:t>Evolution des </a:t>
            </a:r>
            <a:r>
              <a:rPr lang="de-CH" b="1" dirty="0" err="1"/>
              <a:t>tâches</a:t>
            </a:r>
            <a:r>
              <a:rPr lang="de-CH" b="1" dirty="0"/>
              <a:t> RH</a:t>
            </a:r>
          </a:p>
          <a:p>
            <a:pPr lvl="1"/>
            <a:r>
              <a:rPr lang="de-CH" dirty="0" err="1"/>
              <a:t>Les</a:t>
            </a:r>
            <a:r>
              <a:rPr lang="de-CH" dirty="0"/>
              <a:t> </a:t>
            </a:r>
            <a:r>
              <a:rPr lang="de-CH" dirty="0" err="1"/>
              <a:t>tâches</a:t>
            </a:r>
            <a:r>
              <a:rPr lang="de-CH" dirty="0"/>
              <a:t> </a:t>
            </a:r>
            <a:r>
              <a:rPr lang="de-CH" dirty="0" err="1"/>
              <a:t>purement</a:t>
            </a:r>
            <a:r>
              <a:rPr lang="de-CH" dirty="0"/>
              <a:t> administratives </a:t>
            </a:r>
            <a:r>
              <a:rPr lang="de-CH" dirty="0" err="1"/>
              <a:t>sont</a:t>
            </a:r>
            <a:r>
              <a:rPr lang="de-CH" dirty="0"/>
              <a:t> en </a:t>
            </a:r>
            <a:r>
              <a:rPr lang="de-CH" dirty="0" err="1"/>
              <a:t>diminution</a:t>
            </a:r>
            <a:r>
              <a:rPr lang="de-CH" dirty="0"/>
              <a:t> </a:t>
            </a:r>
            <a:r>
              <a:rPr lang="de-CH" dirty="0" err="1"/>
              <a:t>grâce</a:t>
            </a:r>
            <a:r>
              <a:rPr lang="de-CH" dirty="0"/>
              <a:t> à </a:t>
            </a:r>
            <a:r>
              <a:rPr lang="de-CH" dirty="0" err="1"/>
              <a:t>l'automatisation</a:t>
            </a:r>
            <a:r>
              <a:rPr lang="de-CH" dirty="0"/>
              <a:t>, </a:t>
            </a:r>
            <a:r>
              <a:rPr lang="de-CH" dirty="0" err="1"/>
              <a:t>aux</a:t>
            </a:r>
            <a:r>
              <a:rPr lang="de-CH" dirty="0"/>
              <a:t> </a:t>
            </a:r>
            <a:r>
              <a:rPr lang="de-CH" dirty="0" err="1"/>
              <a:t>systèmes</a:t>
            </a:r>
            <a:r>
              <a:rPr lang="de-CH" dirty="0"/>
              <a:t> des Workflows et </a:t>
            </a:r>
            <a:r>
              <a:rPr lang="de-CH" dirty="0" err="1"/>
              <a:t>aux</a:t>
            </a:r>
            <a:r>
              <a:rPr lang="de-CH" dirty="0"/>
              <a:t> </a:t>
            </a:r>
            <a:r>
              <a:rPr lang="de-CH" dirty="0" err="1"/>
              <a:t>nouveaux</a:t>
            </a:r>
            <a:r>
              <a:rPr lang="de-CH" dirty="0"/>
              <a:t> </a:t>
            </a:r>
            <a:r>
              <a:rPr lang="de-CH" dirty="0" err="1"/>
              <a:t>softwares</a:t>
            </a:r>
            <a:endParaRPr lang="de-CH" dirty="0"/>
          </a:p>
          <a:p>
            <a:pPr lvl="1"/>
            <a:r>
              <a:rPr lang="de-CH" dirty="0"/>
              <a:t>Les RH ne </a:t>
            </a:r>
            <a:r>
              <a:rPr lang="de-CH" dirty="0" err="1"/>
              <a:t>sont</a:t>
            </a:r>
            <a:r>
              <a:rPr lang="de-CH" dirty="0"/>
              <a:t> plus uniformes</a:t>
            </a:r>
            <a:br>
              <a:rPr lang="de-CH" dirty="0"/>
            </a:br>
            <a:r>
              <a:rPr lang="de-CH" dirty="0" err="1"/>
              <a:t>Dorénavant</a:t>
            </a:r>
            <a:r>
              <a:rPr lang="de-CH" dirty="0"/>
              <a:t> </a:t>
            </a:r>
            <a:r>
              <a:rPr lang="de-CH" dirty="0" err="1"/>
              <a:t>il</a:t>
            </a:r>
            <a:r>
              <a:rPr lang="de-CH" dirty="0"/>
              <a:t> y a </a:t>
            </a:r>
            <a:r>
              <a:rPr lang="de-CH" dirty="0" err="1"/>
              <a:t>différents</a:t>
            </a:r>
            <a:br>
              <a:rPr lang="de-CH" dirty="0"/>
            </a:br>
            <a:r>
              <a:rPr lang="de-CH" dirty="0" err="1"/>
              <a:t>domaines</a:t>
            </a:r>
            <a:r>
              <a:rPr lang="de-CH" dirty="0"/>
              <a:t> et </a:t>
            </a:r>
            <a:r>
              <a:rPr lang="de-CH" dirty="0" err="1"/>
              <a:t>différentes</a:t>
            </a:r>
            <a:r>
              <a:rPr lang="de-CH" dirty="0"/>
              <a:t> </a:t>
            </a:r>
            <a:r>
              <a:rPr lang="de-CH" dirty="0" err="1"/>
              <a:t>branches</a:t>
            </a:r>
            <a:endParaRPr lang="de-CH" dirty="0"/>
          </a:p>
        </p:txBody>
      </p:sp>
    </p:spTree>
    <p:extLst>
      <p:ext uri="{BB962C8B-B14F-4D97-AF65-F5344CB8AC3E}">
        <p14:creationId xmlns:p14="http://schemas.microsoft.com/office/powerpoint/2010/main" val="202861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sp>
        <p:nvSpPr>
          <p:cNvPr id="5" name="Titel 4"/>
          <p:cNvSpPr>
            <a:spLocks noGrp="1"/>
          </p:cNvSpPr>
          <p:nvPr>
            <p:ph type="title"/>
          </p:nvPr>
        </p:nvSpPr>
        <p:spPr/>
        <p:txBody>
          <a:bodyPr/>
          <a:lstStyle/>
          <a:p>
            <a:r>
              <a:rPr lang="de-CH" dirty="0" err="1"/>
              <a:t>Nouvelle</a:t>
            </a:r>
            <a:r>
              <a:rPr lang="de-CH" dirty="0"/>
              <a:t> </a:t>
            </a:r>
            <a:r>
              <a:rPr lang="de-CH" dirty="0" err="1"/>
              <a:t>architecture</a:t>
            </a:r>
            <a:r>
              <a:rPr lang="de-CH" dirty="0"/>
              <a:t> du </a:t>
            </a:r>
            <a:r>
              <a:rPr lang="de-CH" dirty="0" err="1"/>
              <a:t>brevet</a:t>
            </a:r>
            <a:r>
              <a:rPr lang="de-CH" dirty="0"/>
              <a:t> HR</a:t>
            </a:r>
          </a:p>
        </p:txBody>
      </p:sp>
      <p:sp>
        <p:nvSpPr>
          <p:cNvPr id="6" name="Foliennummernplatzhalter 3"/>
          <p:cNvSpPr>
            <a:spLocks noGrp="1"/>
          </p:cNvSpPr>
          <p:nvPr>
            <p:ph type="sldNum" sz="quarter" idx="12"/>
          </p:nvPr>
        </p:nvSpPr>
        <p:spPr>
          <a:xfrm>
            <a:off x="6553200" y="6520260"/>
            <a:ext cx="2133600" cy="365125"/>
          </a:xfrm>
        </p:spPr>
        <p:txBody>
          <a:bodyPr/>
          <a:lstStyle/>
          <a:p>
            <a:fld id="{90479C79-6706-4FC3-B937-D50B950CEBA9}" type="slidenum">
              <a:rPr lang="de-CH" smtClean="0"/>
              <a:t>11</a:t>
            </a:fld>
            <a:endParaRPr lang="de-CH" dirty="0"/>
          </a:p>
        </p:txBody>
      </p:sp>
      <p:sp>
        <p:nvSpPr>
          <p:cNvPr id="2" name="Inhaltsplatzhalter 1"/>
          <p:cNvSpPr>
            <a:spLocks noGrp="1"/>
          </p:cNvSpPr>
          <p:nvPr>
            <p:ph idx="1"/>
          </p:nvPr>
        </p:nvSpPr>
        <p:spPr/>
        <p:txBody>
          <a:bodyPr>
            <a:normAutofit lnSpcReduction="10000"/>
          </a:bodyPr>
          <a:lstStyle/>
          <a:p>
            <a:r>
              <a:rPr lang="fr-FR" sz="2400" dirty="0"/>
              <a:t>Partie générale (</a:t>
            </a:r>
            <a:r>
              <a:rPr lang="fr-FR" sz="2400" b="1" dirty="0"/>
              <a:t>connaissances générales RH</a:t>
            </a:r>
            <a:r>
              <a:rPr lang="fr-FR" sz="2400" dirty="0"/>
              <a:t>)</a:t>
            </a:r>
          </a:p>
          <a:p>
            <a:r>
              <a:rPr lang="fr-FR" sz="2400" b="1" dirty="0"/>
              <a:t>Trois options</a:t>
            </a:r>
          </a:p>
          <a:p>
            <a:pPr lvl="1"/>
            <a:r>
              <a:rPr lang="fr-FR" sz="2400" dirty="0"/>
              <a:t>A : Gestion des ressources humaines en entreprise</a:t>
            </a:r>
          </a:p>
          <a:p>
            <a:pPr lvl="1"/>
            <a:r>
              <a:rPr lang="fr-FR" sz="2400" dirty="0"/>
              <a:t>B : Placement de personnel public et conseil</a:t>
            </a:r>
          </a:p>
          <a:p>
            <a:pPr lvl="1"/>
            <a:r>
              <a:rPr lang="fr-FR" sz="2400" dirty="0"/>
              <a:t>C : Placement privé et location de services</a:t>
            </a:r>
          </a:p>
          <a:p>
            <a:r>
              <a:rPr lang="fr-FR" sz="2400" b="1" dirty="0"/>
              <a:t>Examen orienté sur les compétences </a:t>
            </a:r>
            <a:r>
              <a:rPr lang="fr-FR" sz="2400" dirty="0"/>
              <a:t>(basé sur des situations concrètes, issues de la pratique, pour chacune des 3 options d’examen)</a:t>
            </a:r>
          </a:p>
          <a:p>
            <a:r>
              <a:rPr lang="fr-CH" sz="2400" dirty="0"/>
              <a:t>Les connaissances ne sont plus évaluées branche par branche.</a:t>
            </a:r>
            <a:br>
              <a:rPr lang="fr-CH" sz="2400" dirty="0"/>
            </a:br>
            <a:r>
              <a:rPr lang="fr-CH" sz="2400" dirty="0"/>
              <a:t>Dorénavant, c’est l’ensemble des </a:t>
            </a:r>
            <a:r>
              <a:rPr lang="fr-CH" sz="2400" b="1" dirty="0"/>
              <a:t>compétences opérationnelles</a:t>
            </a:r>
            <a:r>
              <a:rPr lang="fr-CH" sz="2400" dirty="0"/>
              <a:t> qui sont évaluées. </a:t>
            </a:r>
          </a:p>
          <a:p>
            <a:endParaRPr lang="fr-CH" sz="2400" dirty="0"/>
          </a:p>
          <a:p>
            <a:endParaRPr lang="fr-FR" dirty="0"/>
          </a:p>
        </p:txBody>
      </p:sp>
    </p:spTree>
    <p:extLst>
      <p:ext uri="{BB962C8B-B14F-4D97-AF65-F5344CB8AC3E}">
        <p14:creationId xmlns:p14="http://schemas.microsoft.com/office/powerpoint/2010/main" val="2791940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ußzeilenplatzhalter 2"/>
          <p:cNvSpPr>
            <a:spLocks noGrp="1"/>
          </p:cNvSpPr>
          <p:nvPr>
            <p:ph type="ftr" sz="quarter" idx="11"/>
          </p:nvPr>
        </p:nvSpPr>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sp>
        <p:nvSpPr>
          <p:cNvPr id="5" name="Titel 4"/>
          <p:cNvSpPr>
            <a:spLocks noGrp="1"/>
          </p:cNvSpPr>
          <p:nvPr>
            <p:ph type="title"/>
          </p:nvPr>
        </p:nvSpPr>
        <p:spPr/>
        <p:txBody>
          <a:bodyPr/>
          <a:lstStyle/>
          <a:p>
            <a:r>
              <a:rPr lang="de-CH" dirty="0" err="1">
                <a:cs typeface="Arial" panose="020B0604020202020204" pitchFamily="34" charset="0"/>
              </a:rPr>
              <a:t>Structure</a:t>
            </a:r>
            <a:r>
              <a:rPr lang="de-CH" dirty="0">
                <a:cs typeface="Arial" panose="020B0604020202020204" pitchFamily="34" charset="0"/>
              </a:rPr>
              <a:t> </a:t>
            </a:r>
            <a:r>
              <a:rPr lang="de-CH" dirty="0" err="1">
                <a:cs typeface="Arial" panose="020B0604020202020204" pitchFamily="34" charset="0"/>
              </a:rPr>
              <a:t>d’examen</a:t>
            </a:r>
            <a:r>
              <a:rPr lang="de-CH" dirty="0">
                <a:cs typeface="Arial" panose="020B0604020202020204" pitchFamily="34" charset="0"/>
              </a:rPr>
              <a:t> </a:t>
            </a:r>
            <a:r>
              <a:rPr lang="de-CH" dirty="0" err="1">
                <a:cs typeface="Arial" panose="020B0604020202020204" pitchFamily="34" charset="0"/>
              </a:rPr>
              <a:t>professionnel</a:t>
            </a:r>
            <a:r>
              <a:rPr lang="de-CH" dirty="0">
                <a:cs typeface="Arial" panose="020B0604020202020204" pitchFamily="34" charset="0"/>
              </a:rPr>
              <a:t> RH</a:t>
            </a:r>
            <a:br>
              <a:rPr lang="de-CH" dirty="0">
                <a:cs typeface="Arial" panose="020B0604020202020204" pitchFamily="34" charset="0"/>
              </a:rPr>
            </a:br>
            <a:r>
              <a:rPr lang="de-CH" dirty="0" err="1">
                <a:cs typeface="Arial" panose="020B0604020202020204" pitchFamily="34" charset="0"/>
              </a:rPr>
              <a:t>Directives</a:t>
            </a:r>
            <a:r>
              <a:rPr lang="de-CH" dirty="0">
                <a:cs typeface="Arial" panose="020B0604020202020204" pitchFamily="34" charset="0"/>
              </a:rPr>
              <a:t> 2017</a:t>
            </a:r>
            <a:endParaRPr lang="de-CH" dirty="0"/>
          </a:p>
        </p:txBody>
      </p:sp>
      <p:grpSp>
        <p:nvGrpSpPr>
          <p:cNvPr id="6" name="Gruppieren 5"/>
          <p:cNvGrpSpPr/>
          <p:nvPr/>
        </p:nvGrpSpPr>
        <p:grpSpPr>
          <a:xfrm>
            <a:off x="447853" y="1661231"/>
            <a:ext cx="8248295" cy="4606313"/>
            <a:chOff x="549789" y="447764"/>
            <a:chExt cx="8828455" cy="5490771"/>
          </a:xfrm>
        </p:grpSpPr>
        <p:sp>
          <p:nvSpPr>
            <p:cNvPr id="7" name="Rechteck 6"/>
            <p:cNvSpPr>
              <a:spLocks noChangeArrowheads="1"/>
            </p:cNvSpPr>
            <p:nvPr/>
          </p:nvSpPr>
          <p:spPr bwMode="auto">
            <a:xfrm>
              <a:off x="569799" y="447764"/>
              <a:ext cx="8808445" cy="1506358"/>
            </a:xfrm>
            <a:prstGeom prst="rect">
              <a:avLst/>
            </a:prstGeom>
            <a:solidFill>
              <a:srgbClr val="B46408">
                <a:alpha val="80000"/>
              </a:srgbClr>
            </a:solidFill>
            <a:ln w="9525">
              <a:noFill/>
              <a:miter lim="800000"/>
              <a:headEnd/>
              <a:tailEnd/>
            </a:ln>
          </p:spPr>
          <p:txBody>
            <a:bodyPr lIns="67351" tIns="33676" rIns="67351" bIns="33676" anchor="ctr"/>
            <a:lstStyle/>
            <a:p>
              <a:pPr algn="ctr" hangingPunct="0">
                <a:spcBef>
                  <a:spcPts val="438"/>
                </a:spcBef>
              </a:pPr>
              <a:r>
                <a:rPr lang="de-CH" altLang="de-DE" sz="2800" b="1" dirty="0" err="1">
                  <a:solidFill>
                    <a:schemeClr val="bg1"/>
                  </a:solidFill>
                  <a:cs typeface="Arial" panose="020B0604020202020204" pitchFamily="34" charset="0"/>
                </a:rPr>
                <a:t>Connaissances</a:t>
              </a:r>
              <a:r>
                <a:rPr lang="de-CH" altLang="de-DE" sz="2800" b="1" dirty="0">
                  <a:solidFill>
                    <a:schemeClr val="bg1"/>
                  </a:solidFill>
                  <a:cs typeface="Arial" panose="020B0604020202020204" pitchFamily="34" charset="0"/>
                </a:rPr>
                <a:t> </a:t>
              </a:r>
              <a:r>
                <a:rPr lang="de-CH" altLang="de-DE" sz="2800" b="1" dirty="0" err="1">
                  <a:solidFill>
                    <a:schemeClr val="bg1"/>
                  </a:solidFill>
                  <a:cs typeface="Arial" panose="020B0604020202020204" pitchFamily="34" charset="0"/>
                </a:rPr>
                <a:t>générales</a:t>
              </a:r>
              <a:r>
                <a:rPr lang="de-CH" altLang="de-DE" sz="2800" b="1" dirty="0">
                  <a:solidFill>
                    <a:schemeClr val="bg1"/>
                  </a:solidFill>
                  <a:cs typeface="Arial" panose="020B0604020202020204" pitchFamily="34" charset="0"/>
                </a:rPr>
                <a:t> en </a:t>
              </a:r>
              <a:r>
                <a:rPr lang="de-CH" altLang="de-DE" sz="2800" b="1" dirty="0" err="1">
                  <a:solidFill>
                    <a:schemeClr val="bg1"/>
                  </a:solidFill>
                  <a:cs typeface="Arial" panose="020B0604020202020204" pitchFamily="34" charset="0"/>
                </a:rPr>
                <a:t>Ressources</a:t>
              </a:r>
              <a:r>
                <a:rPr lang="de-CH" altLang="de-DE" sz="2800" b="1" dirty="0">
                  <a:solidFill>
                    <a:schemeClr val="bg1"/>
                  </a:solidFill>
                  <a:cs typeface="Arial" panose="020B0604020202020204" pitchFamily="34" charset="0"/>
                </a:rPr>
                <a:t> </a:t>
              </a:r>
              <a:r>
                <a:rPr lang="de-CH" altLang="de-DE" sz="2800" b="1" dirty="0" err="1">
                  <a:solidFill>
                    <a:schemeClr val="bg1"/>
                  </a:solidFill>
                  <a:cs typeface="Arial" panose="020B0604020202020204" pitchFamily="34" charset="0"/>
                </a:rPr>
                <a:t>humaines</a:t>
              </a:r>
              <a:endParaRPr lang="de-CH" altLang="de-DE" sz="2800" b="1" dirty="0">
                <a:solidFill>
                  <a:schemeClr val="bg1"/>
                </a:solidFill>
                <a:cs typeface="Arial" panose="020B0604020202020204" pitchFamily="34" charset="0"/>
              </a:endParaRPr>
            </a:p>
          </p:txBody>
        </p:sp>
        <p:sp>
          <p:nvSpPr>
            <p:cNvPr id="8" name="Rechteck 7"/>
            <p:cNvSpPr>
              <a:spLocks noChangeArrowheads="1"/>
            </p:cNvSpPr>
            <p:nvPr/>
          </p:nvSpPr>
          <p:spPr bwMode="auto">
            <a:xfrm>
              <a:off x="549789" y="3499139"/>
              <a:ext cx="2720330" cy="2402160"/>
            </a:xfrm>
            <a:prstGeom prst="rect">
              <a:avLst/>
            </a:prstGeom>
            <a:solidFill>
              <a:srgbClr val="59200A">
                <a:alpha val="80000"/>
              </a:srgbClr>
            </a:solidFill>
            <a:ln w="12700" cap="flat" cmpd="sng" algn="ctr">
              <a:solidFill>
                <a:schemeClr val="bg1"/>
              </a:solidFill>
              <a:prstDash val="solid"/>
              <a:miter lim="0"/>
              <a:headEnd type="none" w="med" len="med"/>
              <a:tailEnd type="none" w="med" len="med"/>
            </a:ln>
            <a:effectLst/>
          </p:spPr>
          <p:txBody>
            <a:bodyPr lIns="67351" tIns="33676" rIns="67351" bIns="33676" anchor="ctr"/>
            <a:lstStyle/>
            <a:p>
              <a:pPr algn="ctr" defTabSz="430322" hangingPunct="0">
                <a:spcBef>
                  <a:spcPts val="442"/>
                </a:spcBef>
              </a:pPr>
              <a:r>
                <a:rPr lang="fr-FR" sz="2000" b="1" dirty="0">
                  <a:solidFill>
                    <a:schemeClr val="bg1"/>
                  </a:solidFill>
                  <a:latin typeface="Arial" panose="020B0604020202020204" pitchFamily="34" charset="0"/>
                  <a:ea typeface="Helvetica Light" charset="0"/>
                  <a:cs typeface="Arial" panose="020B0604020202020204" pitchFamily="34" charset="0"/>
                  <a:sym typeface="Helvetica Light" charset="0"/>
                </a:rPr>
                <a:t>Gestion des ressources humaines en entreprise</a:t>
              </a:r>
              <a:endParaRPr lang="de-CH" sz="2000" b="1" dirty="0">
                <a:solidFill>
                  <a:schemeClr val="bg1"/>
                </a:solidFill>
                <a:latin typeface="Arial" panose="020B0604020202020204" pitchFamily="34" charset="0"/>
                <a:ea typeface="Helvetica Light" charset="0"/>
                <a:cs typeface="Arial" panose="020B0604020202020204" pitchFamily="34" charset="0"/>
                <a:sym typeface="Helvetica Light" charset="0"/>
              </a:endParaRPr>
            </a:p>
          </p:txBody>
        </p:sp>
        <p:sp>
          <p:nvSpPr>
            <p:cNvPr id="9" name="Rechteck 6"/>
            <p:cNvSpPr>
              <a:spLocks noChangeArrowheads="1"/>
            </p:cNvSpPr>
            <p:nvPr/>
          </p:nvSpPr>
          <p:spPr bwMode="auto">
            <a:xfrm>
              <a:off x="3413945" y="3536375"/>
              <a:ext cx="2886320" cy="2402160"/>
            </a:xfrm>
            <a:prstGeom prst="rect">
              <a:avLst/>
            </a:prstGeom>
            <a:solidFill>
              <a:srgbClr val="4F6D80">
                <a:alpha val="80000"/>
              </a:srgbClr>
            </a:solidFill>
            <a:ln w="12700" algn="ctr">
              <a:noFill/>
              <a:miter lim="0"/>
              <a:headEnd/>
              <a:tailEnd/>
            </a:ln>
          </p:spPr>
          <p:txBody>
            <a:bodyPr lIns="67351" tIns="33676" rIns="67351" bIns="33676" anchor="ctr"/>
            <a:lstStyle/>
            <a:p>
              <a:pPr algn="ctr" defTabSz="430322" hangingPunct="0">
                <a:spcBef>
                  <a:spcPts val="442"/>
                </a:spcBef>
              </a:pPr>
              <a:r>
                <a:rPr lang="fr-FR" sz="2000" b="1" dirty="0">
                  <a:solidFill>
                    <a:schemeClr val="bg1"/>
                  </a:solidFill>
                  <a:latin typeface="Arial" panose="020B0604020202020204" pitchFamily="34" charset="0"/>
                  <a:ea typeface="Helvetica Light" charset="0"/>
                  <a:cs typeface="Arial" panose="020B0604020202020204" pitchFamily="34" charset="0"/>
                  <a:sym typeface="Helvetica Light" charset="0"/>
                </a:rPr>
                <a:t>Placement public et conseil du personnel</a:t>
              </a:r>
              <a:endParaRPr lang="de-CH" sz="2000" b="1" dirty="0">
                <a:solidFill>
                  <a:schemeClr val="bg1"/>
                </a:solidFill>
                <a:latin typeface="Arial" panose="020B0604020202020204" pitchFamily="34" charset="0"/>
                <a:ea typeface="Helvetica Light" charset="0"/>
                <a:cs typeface="Arial" panose="020B0604020202020204" pitchFamily="34" charset="0"/>
                <a:sym typeface="Helvetica Light" charset="0"/>
              </a:endParaRPr>
            </a:p>
          </p:txBody>
        </p:sp>
        <p:sp>
          <p:nvSpPr>
            <p:cNvPr id="10" name="Rechteck 6"/>
            <p:cNvSpPr>
              <a:spLocks noChangeArrowheads="1"/>
            </p:cNvSpPr>
            <p:nvPr/>
          </p:nvSpPr>
          <p:spPr bwMode="auto">
            <a:xfrm>
              <a:off x="6413915" y="3536375"/>
              <a:ext cx="2964328" cy="2402160"/>
            </a:xfrm>
            <a:prstGeom prst="rect">
              <a:avLst/>
            </a:prstGeom>
            <a:solidFill>
              <a:srgbClr val="8E762C">
                <a:alpha val="80000"/>
              </a:srgbClr>
            </a:solidFill>
            <a:ln w="12700" algn="ctr">
              <a:noFill/>
              <a:miter lim="0"/>
              <a:headEnd/>
              <a:tailEnd/>
            </a:ln>
          </p:spPr>
          <p:txBody>
            <a:bodyPr lIns="67351" tIns="33676" rIns="67351" bIns="33676" anchor="ctr"/>
            <a:lstStyle/>
            <a:p>
              <a:pPr algn="ctr" defTabSz="430322" hangingPunct="0">
                <a:spcBef>
                  <a:spcPts val="442"/>
                </a:spcBef>
              </a:pPr>
              <a:r>
                <a:rPr lang="fr-FR" sz="2000" b="1" dirty="0">
                  <a:solidFill>
                    <a:schemeClr val="bg1"/>
                  </a:solidFill>
                  <a:latin typeface="Arial" panose="020B0604020202020204" pitchFamily="34" charset="0"/>
                  <a:ea typeface="Helvetica Light" charset="0"/>
                  <a:cs typeface="Arial" panose="020B0604020202020204" pitchFamily="34" charset="0"/>
                  <a:sym typeface="Helvetica Light" charset="0"/>
                </a:rPr>
                <a:t>Placement privé et location de services</a:t>
              </a:r>
              <a:endParaRPr lang="de-CH" sz="2000" b="1" dirty="0">
                <a:solidFill>
                  <a:schemeClr val="bg1"/>
                </a:solidFill>
                <a:latin typeface="Arial" panose="020B0604020202020204" pitchFamily="34" charset="0"/>
                <a:ea typeface="Helvetica Light" charset="0"/>
                <a:cs typeface="Arial" panose="020B0604020202020204" pitchFamily="34" charset="0"/>
                <a:sym typeface="Helvetica Light" charset="0"/>
              </a:endParaRPr>
            </a:p>
          </p:txBody>
        </p:sp>
        <p:sp>
          <p:nvSpPr>
            <p:cNvPr id="11" name="Rechteck 10"/>
            <p:cNvSpPr/>
            <p:nvPr/>
          </p:nvSpPr>
          <p:spPr>
            <a:xfrm>
              <a:off x="549789" y="2637108"/>
              <a:ext cx="2718624" cy="550309"/>
            </a:xfrm>
            <a:prstGeom prst="rect">
              <a:avLst/>
            </a:prstGeom>
            <a:solidFill>
              <a:srgbClr val="59200A">
                <a:alpha val="80000"/>
              </a:srgbClr>
            </a:solidFill>
            <a:ln w="12700" cap="flat" cmpd="sng" algn="ctr">
              <a:solidFill>
                <a:schemeClr val="bg1"/>
              </a:solidFill>
              <a:prstDash val="solid"/>
              <a:miter lim="0"/>
              <a:headEnd type="none" w="med" len="med"/>
              <a:tailEnd type="none" w="med" len="med"/>
            </a:ln>
            <a:effectLst/>
          </p:spPr>
          <p:txBody>
            <a:bodyPr lIns="67351" tIns="33676" rIns="67351" bIns="33676" anchor="ctr"/>
            <a:lstStyle/>
            <a:p>
              <a:pPr algn="ctr" defTabSz="430322" hangingPunct="0">
                <a:spcBef>
                  <a:spcPts val="442"/>
                </a:spcBef>
              </a:pPr>
              <a:r>
                <a:rPr lang="de-CH" sz="2000" b="1" dirty="0">
                  <a:solidFill>
                    <a:schemeClr val="bg1"/>
                  </a:solidFill>
                  <a:latin typeface="Arial" panose="020B0604020202020204" pitchFamily="34" charset="0"/>
                  <a:cs typeface="Arial" panose="020B0604020202020204" pitchFamily="34" charset="0"/>
                  <a:sym typeface="Helvetica Light" charset="0"/>
                </a:rPr>
                <a:t>Option de </a:t>
              </a:r>
              <a:r>
                <a:rPr lang="de-CH" sz="2000" b="1" dirty="0" err="1">
                  <a:solidFill>
                    <a:schemeClr val="bg1"/>
                  </a:solidFill>
                  <a:latin typeface="Arial" panose="020B0604020202020204" pitchFamily="34" charset="0"/>
                  <a:cs typeface="Arial" panose="020B0604020202020204" pitchFamily="34" charset="0"/>
                  <a:sym typeface="Helvetica Light" charset="0"/>
                </a:rPr>
                <a:t>spéc</a:t>
              </a:r>
              <a:r>
                <a:rPr lang="de-CH" sz="2000" b="1" dirty="0">
                  <a:solidFill>
                    <a:schemeClr val="bg1"/>
                  </a:solidFill>
                  <a:latin typeface="Arial" panose="020B0604020202020204" pitchFamily="34" charset="0"/>
                  <a:cs typeface="Arial" panose="020B0604020202020204" pitchFamily="34" charset="0"/>
                  <a:sym typeface="Helvetica Light" charset="0"/>
                </a:rPr>
                <a:t>.  A</a:t>
              </a:r>
              <a:endParaRPr lang="de-CH" sz="2000" b="1" dirty="0">
                <a:solidFill>
                  <a:schemeClr val="bg1"/>
                </a:solidFill>
                <a:latin typeface="Arial" panose="020B0604020202020204" pitchFamily="34" charset="0"/>
                <a:cs typeface="Arial" panose="020B0604020202020204" pitchFamily="34" charset="0"/>
              </a:endParaRPr>
            </a:p>
          </p:txBody>
        </p:sp>
        <p:sp>
          <p:nvSpPr>
            <p:cNvPr id="12" name="Rechteck 11"/>
            <p:cNvSpPr/>
            <p:nvPr/>
          </p:nvSpPr>
          <p:spPr>
            <a:xfrm>
              <a:off x="3413945" y="2637108"/>
              <a:ext cx="2886320" cy="550309"/>
            </a:xfrm>
            <a:prstGeom prst="rect">
              <a:avLst/>
            </a:prstGeom>
            <a:solidFill>
              <a:srgbClr val="4F6D80">
                <a:alpha val="80000"/>
              </a:srgbClr>
            </a:solidFill>
            <a:ln w="12700" algn="ctr">
              <a:noFill/>
              <a:miter lim="0"/>
              <a:headEnd/>
              <a:tailEnd/>
            </a:ln>
          </p:spPr>
          <p:txBody>
            <a:bodyPr lIns="67351" tIns="33676" rIns="67351" bIns="33676" anchor="ctr"/>
            <a:lstStyle/>
            <a:p>
              <a:pPr algn="ctr" defTabSz="430322" hangingPunct="0">
                <a:spcBef>
                  <a:spcPts val="442"/>
                </a:spcBef>
              </a:pPr>
              <a:r>
                <a:rPr lang="de-CH" sz="2000" b="1" dirty="0">
                  <a:solidFill>
                    <a:schemeClr val="bg1"/>
                  </a:solidFill>
                  <a:latin typeface="Arial" panose="020B0604020202020204" pitchFamily="34" charset="0"/>
                  <a:cs typeface="Arial" panose="020B0604020202020204" pitchFamily="34" charset="0"/>
                  <a:sym typeface="Helvetica Light" charset="0"/>
                </a:rPr>
                <a:t>Option de </a:t>
              </a:r>
              <a:r>
                <a:rPr lang="de-CH" sz="2000" b="1" dirty="0" err="1">
                  <a:solidFill>
                    <a:schemeClr val="bg1"/>
                  </a:solidFill>
                  <a:latin typeface="Arial" panose="020B0604020202020204" pitchFamily="34" charset="0"/>
                  <a:cs typeface="Arial" panose="020B0604020202020204" pitchFamily="34" charset="0"/>
                  <a:sym typeface="Helvetica Light" charset="0"/>
                </a:rPr>
                <a:t>spéc</a:t>
              </a:r>
              <a:r>
                <a:rPr lang="de-CH" sz="2000" b="1" dirty="0">
                  <a:solidFill>
                    <a:schemeClr val="bg1"/>
                  </a:solidFill>
                  <a:latin typeface="Arial" panose="020B0604020202020204" pitchFamily="34" charset="0"/>
                  <a:cs typeface="Arial" panose="020B0604020202020204" pitchFamily="34" charset="0"/>
                  <a:sym typeface="Helvetica Light" charset="0"/>
                </a:rPr>
                <a:t>.  B</a:t>
              </a:r>
              <a:endParaRPr lang="de-CH" sz="2000" b="1" dirty="0">
                <a:solidFill>
                  <a:schemeClr val="bg1"/>
                </a:solidFill>
                <a:latin typeface="Arial" panose="020B0604020202020204" pitchFamily="34" charset="0"/>
                <a:cs typeface="Arial" panose="020B0604020202020204" pitchFamily="34" charset="0"/>
              </a:endParaRPr>
            </a:p>
          </p:txBody>
        </p:sp>
        <p:sp>
          <p:nvSpPr>
            <p:cNvPr id="13" name="Rechteck 12"/>
            <p:cNvSpPr/>
            <p:nvPr/>
          </p:nvSpPr>
          <p:spPr>
            <a:xfrm>
              <a:off x="6413914" y="2690956"/>
              <a:ext cx="2954324" cy="550309"/>
            </a:xfrm>
            <a:prstGeom prst="rect">
              <a:avLst/>
            </a:prstGeom>
            <a:solidFill>
              <a:srgbClr val="8E762C">
                <a:alpha val="80000"/>
              </a:srgbClr>
            </a:solidFill>
            <a:ln w="12700" algn="ctr">
              <a:noFill/>
              <a:miter lim="0"/>
              <a:headEnd/>
              <a:tailEnd/>
            </a:ln>
          </p:spPr>
          <p:txBody>
            <a:bodyPr lIns="67351" tIns="33676" rIns="67351" bIns="33676" anchor="ctr"/>
            <a:lstStyle/>
            <a:p>
              <a:pPr algn="ctr" defTabSz="430322" hangingPunct="0">
                <a:spcBef>
                  <a:spcPts val="442"/>
                </a:spcBef>
              </a:pPr>
              <a:r>
                <a:rPr lang="de-CH" sz="2000" b="1" dirty="0">
                  <a:solidFill>
                    <a:schemeClr val="bg1"/>
                  </a:solidFill>
                  <a:latin typeface="Arial" panose="020B0604020202020204" pitchFamily="34" charset="0"/>
                  <a:cs typeface="Arial" panose="020B0604020202020204" pitchFamily="34" charset="0"/>
                  <a:sym typeface="Helvetica Light" charset="0"/>
                </a:rPr>
                <a:t>Option de </a:t>
              </a:r>
              <a:r>
                <a:rPr lang="de-CH" sz="2000" b="1" dirty="0" err="1">
                  <a:solidFill>
                    <a:schemeClr val="bg1"/>
                  </a:solidFill>
                  <a:latin typeface="Arial" panose="020B0604020202020204" pitchFamily="34" charset="0"/>
                  <a:cs typeface="Arial" panose="020B0604020202020204" pitchFamily="34" charset="0"/>
                  <a:sym typeface="Helvetica Light" charset="0"/>
                </a:rPr>
                <a:t>spéc</a:t>
              </a:r>
              <a:r>
                <a:rPr lang="de-CH" sz="2000" b="1" dirty="0">
                  <a:solidFill>
                    <a:schemeClr val="bg1"/>
                  </a:solidFill>
                  <a:latin typeface="Arial" panose="020B0604020202020204" pitchFamily="34" charset="0"/>
                  <a:cs typeface="Arial" panose="020B0604020202020204" pitchFamily="34" charset="0"/>
                  <a:sym typeface="Helvetica Light" charset="0"/>
                </a:rPr>
                <a:t>.  C</a:t>
              </a:r>
              <a:endParaRPr lang="de-CH" sz="2000" b="1" dirty="0">
                <a:solidFill>
                  <a:schemeClr val="bg1"/>
                </a:solidFill>
                <a:latin typeface="Arial" panose="020B0604020202020204" pitchFamily="34" charset="0"/>
                <a:cs typeface="Arial" panose="020B0604020202020204" pitchFamily="34" charset="0"/>
              </a:endParaRPr>
            </a:p>
          </p:txBody>
        </p:sp>
      </p:grpSp>
      <p:sp>
        <p:nvSpPr>
          <p:cNvPr id="2" name="Foliennummernplatzhalter 1">
            <a:extLst>
              <a:ext uri="{FF2B5EF4-FFF2-40B4-BE49-F238E27FC236}">
                <a16:creationId xmlns:a16="http://schemas.microsoft.com/office/drawing/2014/main" id="{A62B3AE8-4964-442D-8789-C89AF4ECB3ED}"/>
              </a:ext>
            </a:extLst>
          </p:cNvPr>
          <p:cNvSpPr>
            <a:spLocks noGrp="1"/>
          </p:cNvSpPr>
          <p:nvPr>
            <p:ph type="sldNum" sz="quarter" idx="12"/>
          </p:nvPr>
        </p:nvSpPr>
        <p:spPr/>
        <p:txBody>
          <a:bodyPr/>
          <a:lstStyle/>
          <a:p>
            <a:fld id="{90479C79-6706-4FC3-B937-D50B950CEBA9}" type="slidenum">
              <a:rPr lang="de-CH" smtClean="0">
                <a:solidFill>
                  <a:prstClr val="black">
                    <a:tint val="75000"/>
                  </a:prstClr>
                </a:solidFill>
              </a:rPr>
              <a:pPr/>
              <a:t>12</a:t>
            </a:fld>
            <a:endParaRPr lang="de-CH" dirty="0">
              <a:solidFill>
                <a:prstClr val="black">
                  <a:tint val="75000"/>
                </a:prstClr>
              </a:solidFill>
            </a:endParaRPr>
          </a:p>
        </p:txBody>
      </p:sp>
    </p:spTree>
    <p:extLst>
      <p:ext uri="{BB962C8B-B14F-4D97-AF65-F5344CB8AC3E}">
        <p14:creationId xmlns:p14="http://schemas.microsoft.com/office/powerpoint/2010/main" val="3164117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cs typeface="Arial" panose="020B0604020202020204" pitchFamily="34" charset="0"/>
              </a:rPr>
              <a:t>Concept de </a:t>
            </a:r>
            <a:r>
              <a:rPr lang="de-CH" dirty="0" err="1">
                <a:cs typeface="Arial" panose="020B0604020202020204" pitchFamily="34" charset="0"/>
              </a:rPr>
              <a:t>l’examen</a:t>
            </a:r>
            <a:endParaRPr lang="de-CH" dirty="0"/>
          </a:p>
        </p:txBody>
      </p:sp>
      <p:sp>
        <p:nvSpPr>
          <p:cNvPr id="8" name="Fußzeilenplatzhalter 2"/>
          <p:cNvSpPr>
            <a:spLocks noGrp="1"/>
          </p:cNvSpPr>
          <p:nvPr>
            <p:ph type="ftr" sz="quarter" idx="11"/>
          </p:nvPr>
        </p:nvSpPr>
        <p:spPr>
          <a:xfrm>
            <a:off x="2987824" y="6520259"/>
            <a:ext cx="3240360" cy="365125"/>
          </a:xfrm>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sp>
        <p:nvSpPr>
          <p:cNvPr id="10" name="Fußzeilenplatzhalter 2"/>
          <p:cNvSpPr txBox="1">
            <a:spLocks/>
          </p:cNvSpPr>
          <p:nvPr/>
        </p:nvSpPr>
        <p:spPr>
          <a:xfrm>
            <a:off x="0" y="6520259"/>
            <a:ext cx="2195736" cy="365125"/>
          </a:xfrm>
          <a:prstGeom prst="rect">
            <a:avLst/>
          </a:prstGeom>
        </p:spPr>
        <p:txBody>
          <a:bodyPr vert="horz" lIns="91440" tIns="45720" rIns="91440" bIns="45720" rtlCol="0" anchor="ctr"/>
          <a:lstStyle>
            <a:defPPr>
              <a:defRPr lang="de-DE"/>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solidFill>
                  <a:prstClr val="black">
                    <a:tint val="75000"/>
                  </a:prstClr>
                </a:solidFill>
              </a:rPr>
              <a:t>Mai 2018</a:t>
            </a:r>
          </a:p>
        </p:txBody>
      </p:sp>
      <p:pic>
        <p:nvPicPr>
          <p:cNvPr id="2" name="Picture 1">
            <a:extLst>
              <a:ext uri="{FF2B5EF4-FFF2-40B4-BE49-F238E27FC236}">
                <a16:creationId xmlns:a16="http://schemas.microsoft.com/office/drawing/2014/main" id="{3AB49E0E-F4CE-4AB4-BAA8-2BE538E84849}"/>
              </a:ext>
            </a:extLst>
          </p:cNvPr>
          <p:cNvPicPr>
            <a:picLocks noChangeAspect="1"/>
          </p:cNvPicPr>
          <p:nvPr/>
        </p:nvPicPr>
        <p:blipFill>
          <a:blip r:embed="rId2" cstate="print"/>
          <a:stretch>
            <a:fillRect/>
          </a:stretch>
        </p:blipFill>
        <p:spPr>
          <a:xfrm>
            <a:off x="1877700" y="1600200"/>
            <a:ext cx="5358595" cy="4582852"/>
          </a:xfrm>
          <a:prstGeom prst="rect">
            <a:avLst/>
          </a:prstGeom>
        </p:spPr>
      </p:pic>
      <p:sp>
        <p:nvSpPr>
          <p:cNvPr id="3" name="Foliennummernplatzhalter 2">
            <a:extLst>
              <a:ext uri="{FF2B5EF4-FFF2-40B4-BE49-F238E27FC236}">
                <a16:creationId xmlns:a16="http://schemas.microsoft.com/office/drawing/2014/main" id="{AB951C9B-0529-4FF8-A59E-B3FEE20239E0}"/>
              </a:ext>
            </a:extLst>
          </p:cNvPr>
          <p:cNvSpPr>
            <a:spLocks noGrp="1"/>
          </p:cNvSpPr>
          <p:nvPr>
            <p:ph type="sldNum" sz="quarter" idx="12"/>
          </p:nvPr>
        </p:nvSpPr>
        <p:spPr/>
        <p:txBody>
          <a:bodyPr/>
          <a:lstStyle/>
          <a:p>
            <a:fld id="{90479C79-6706-4FC3-B937-D50B950CEBA9}" type="slidenum">
              <a:rPr lang="de-CH" smtClean="0">
                <a:solidFill>
                  <a:prstClr val="black">
                    <a:tint val="75000"/>
                  </a:prstClr>
                </a:solidFill>
              </a:rPr>
              <a:pPr/>
              <a:t>13</a:t>
            </a:fld>
            <a:endParaRPr lang="de-CH" dirty="0">
              <a:solidFill>
                <a:prstClr val="black">
                  <a:tint val="75000"/>
                </a:prstClr>
              </a:solidFill>
            </a:endParaRPr>
          </a:p>
        </p:txBody>
      </p:sp>
    </p:spTree>
    <p:extLst>
      <p:ext uri="{BB962C8B-B14F-4D97-AF65-F5344CB8AC3E}">
        <p14:creationId xmlns:p14="http://schemas.microsoft.com/office/powerpoint/2010/main" val="304529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ußzeilenplatzhalter 2"/>
          <p:cNvSpPr>
            <a:spLocks noGrp="1"/>
          </p:cNvSpPr>
          <p:nvPr>
            <p:ph type="ftr" sz="quarter" idx="11"/>
          </p:nvPr>
        </p:nvSpPr>
        <p:spPr/>
        <p:txBody>
          <a:bodyPr/>
          <a:lstStyle/>
          <a:p>
            <a:r>
              <a:rPr lang="fr-FR"/>
              <a:t>Examen professionnel RH - un succès</a:t>
            </a:r>
            <a:endParaRPr lang="de-CH" dirty="0"/>
          </a:p>
        </p:txBody>
      </p:sp>
      <p:sp>
        <p:nvSpPr>
          <p:cNvPr id="7" name="Titel 4"/>
          <p:cNvSpPr txBox="1">
            <a:spLocks/>
          </p:cNvSpPr>
          <p:nvPr/>
        </p:nvSpPr>
        <p:spPr>
          <a:xfrm>
            <a:off x="467544" y="260648"/>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800" b="1" kern="1200">
                <a:solidFill>
                  <a:schemeClr val="tx1"/>
                </a:solidFill>
                <a:latin typeface="+mj-lt"/>
                <a:ea typeface="+mj-ea"/>
                <a:cs typeface="+mj-cs"/>
              </a:defRPr>
            </a:lvl1pPr>
          </a:lstStyle>
          <a:p>
            <a:r>
              <a:rPr lang="de-CH" dirty="0" err="1">
                <a:cs typeface="Arial" panose="020B0604020202020204" pitchFamily="34" charset="0"/>
              </a:rPr>
              <a:t>Structure</a:t>
            </a:r>
            <a:r>
              <a:rPr lang="de-CH" dirty="0">
                <a:cs typeface="Arial" panose="020B0604020202020204" pitchFamily="34" charset="0"/>
              </a:rPr>
              <a:t> et </a:t>
            </a:r>
            <a:r>
              <a:rPr lang="de-CH" dirty="0" err="1">
                <a:cs typeface="Arial" panose="020B0604020202020204" pitchFamily="34" charset="0"/>
              </a:rPr>
              <a:t>déroulement</a:t>
            </a:r>
            <a:r>
              <a:rPr lang="de-CH" dirty="0">
                <a:cs typeface="Arial" panose="020B0604020202020204" pitchFamily="34" charset="0"/>
              </a:rPr>
              <a:t> de </a:t>
            </a:r>
            <a:r>
              <a:rPr lang="de-CH" dirty="0" err="1">
                <a:cs typeface="Arial" panose="020B0604020202020204" pitchFamily="34" charset="0"/>
              </a:rPr>
              <a:t>l’examen</a:t>
            </a:r>
            <a:endParaRPr lang="de-CH" dirty="0"/>
          </a:p>
        </p:txBody>
      </p:sp>
      <p:graphicFrame>
        <p:nvGraphicFramePr>
          <p:cNvPr id="2" name="Tabelle 1"/>
          <p:cNvGraphicFramePr>
            <a:graphicFrameLocks noGrp="1"/>
          </p:cNvGraphicFramePr>
          <p:nvPr/>
        </p:nvGraphicFramePr>
        <p:xfrm>
          <a:off x="323530" y="1628800"/>
          <a:ext cx="8568950" cy="4998720"/>
        </p:xfrm>
        <a:graphic>
          <a:graphicData uri="http://schemas.openxmlformats.org/drawingml/2006/table">
            <a:tbl>
              <a:tblPr firstRow="1" bandRow="1">
                <a:tableStyleId>{5C22544A-7EE6-4342-B048-85BDC9FD1C3A}</a:tableStyleId>
              </a:tblPr>
              <a:tblGrid>
                <a:gridCol w="5040558">
                  <a:extLst>
                    <a:ext uri="{9D8B030D-6E8A-4147-A177-3AD203B41FA5}">
                      <a16:colId xmlns:a16="http://schemas.microsoft.com/office/drawing/2014/main" val="1827436457"/>
                    </a:ext>
                  </a:extLst>
                </a:gridCol>
                <a:gridCol w="1152128">
                  <a:extLst>
                    <a:ext uri="{9D8B030D-6E8A-4147-A177-3AD203B41FA5}">
                      <a16:colId xmlns:a16="http://schemas.microsoft.com/office/drawing/2014/main" val="3697550945"/>
                    </a:ext>
                  </a:extLst>
                </a:gridCol>
                <a:gridCol w="1008112">
                  <a:extLst>
                    <a:ext uri="{9D8B030D-6E8A-4147-A177-3AD203B41FA5}">
                      <a16:colId xmlns:a16="http://schemas.microsoft.com/office/drawing/2014/main" val="1915496215"/>
                    </a:ext>
                  </a:extLst>
                </a:gridCol>
                <a:gridCol w="576064">
                  <a:extLst>
                    <a:ext uri="{9D8B030D-6E8A-4147-A177-3AD203B41FA5}">
                      <a16:colId xmlns:a16="http://schemas.microsoft.com/office/drawing/2014/main" val="171897530"/>
                    </a:ext>
                  </a:extLst>
                </a:gridCol>
                <a:gridCol w="792088">
                  <a:extLst>
                    <a:ext uri="{9D8B030D-6E8A-4147-A177-3AD203B41FA5}">
                      <a16:colId xmlns:a16="http://schemas.microsoft.com/office/drawing/2014/main" val="3162064189"/>
                    </a:ext>
                  </a:extLst>
                </a:gridCol>
              </a:tblGrid>
              <a:tr h="507042">
                <a:tc>
                  <a:txBody>
                    <a:bodyPr/>
                    <a:lstStyle/>
                    <a:p>
                      <a:r>
                        <a:rPr lang="de-CH" dirty="0"/>
                        <a:t>Partie de </a:t>
                      </a:r>
                      <a:r>
                        <a:rPr lang="de-CH" dirty="0" err="1"/>
                        <a:t>l’examen</a:t>
                      </a:r>
                      <a:endParaRPr lang="de-CH" dirty="0"/>
                    </a:p>
                  </a:txBody>
                  <a:tcPr/>
                </a:tc>
                <a:tc>
                  <a:txBody>
                    <a:bodyPr/>
                    <a:lstStyle/>
                    <a:p>
                      <a:endParaRPr lang="de-CH" dirty="0"/>
                    </a:p>
                  </a:txBody>
                  <a:tcPr/>
                </a:tc>
                <a:tc>
                  <a:txBody>
                    <a:bodyPr/>
                    <a:lstStyle/>
                    <a:p>
                      <a:r>
                        <a:rPr lang="de-CH" sz="1400" dirty="0" err="1"/>
                        <a:t>Temps</a:t>
                      </a:r>
                      <a:endParaRPr lang="de-CH" sz="1400" dirty="0"/>
                    </a:p>
                  </a:txBody>
                  <a:tcPr/>
                </a:tc>
                <a:tc>
                  <a:txBody>
                    <a:bodyPr/>
                    <a:lstStyle/>
                    <a:p>
                      <a:r>
                        <a:rPr lang="de-CH" sz="1400" dirty="0"/>
                        <a:t>Note </a:t>
                      </a:r>
                    </a:p>
                  </a:txBody>
                  <a:tcPr/>
                </a:tc>
                <a:tc>
                  <a:txBody>
                    <a:bodyPr/>
                    <a:lstStyle/>
                    <a:p>
                      <a:r>
                        <a:rPr lang="de-CH" sz="1400" dirty="0"/>
                        <a:t>Note finale</a:t>
                      </a:r>
                    </a:p>
                  </a:txBody>
                  <a:tcPr/>
                </a:tc>
                <a:extLst>
                  <a:ext uri="{0D108BD9-81ED-4DB2-BD59-A6C34878D82A}">
                    <a16:rowId xmlns:a16="http://schemas.microsoft.com/office/drawing/2014/main" val="3778154649"/>
                  </a:ext>
                </a:extLst>
              </a:tr>
              <a:tr h="357912">
                <a:tc>
                  <a:txBody>
                    <a:bodyPr/>
                    <a:lstStyle/>
                    <a:p>
                      <a:r>
                        <a:rPr lang="de-CH" sz="1800" u="sng" dirty="0"/>
                        <a:t>Partie </a:t>
                      </a:r>
                      <a:r>
                        <a:rPr lang="de-CH" sz="1800" u="sng" dirty="0" err="1"/>
                        <a:t>d’examen</a:t>
                      </a:r>
                      <a:r>
                        <a:rPr lang="de-CH" sz="1800" u="sng" dirty="0"/>
                        <a:t> </a:t>
                      </a:r>
                      <a:r>
                        <a:rPr lang="de-CH" sz="1800" u="sng" dirty="0" err="1"/>
                        <a:t>pour</a:t>
                      </a:r>
                      <a:r>
                        <a:rPr lang="de-CH" sz="1800" u="sng" dirty="0"/>
                        <a:t> </a:t>
                      </a:r>
                      <a:r>
                        <a:rPr lang="de-CH" sz="1800" u="sng" dirty="0" err="1"/>
                        <a:t>tous</a:t>
                      </a:r>
                      <a:r>
                        <a:rPr lang="de-CH" sz="1800" u="sng" dirty="0"/>
                        <a:t> </a:t>
                      </a:r>
                      <a:r>
                        <a:rPr lang="de-CH" sz="1800" u="sng" dirty="0" err="1"/>
                        <a:t>les</a:t>
                      </a:r>
                      <a:r>
                        <a:rPr lang="de-CH" sz="1800" u="sng" dirty="0"/>
                        <a:t> </a:t>
                      </a:r>
                      <a:r>
                        <a:rPr lang="de-CH" sz="1800" u="sng" dirty="0" err="1"/>
                        <a:t>candidat</a:t>
                      </a:r>
                      <a:r>
                        <a:rPr lang="de-CH" sz="1800" u="sng" dirty="0"/>
                        <a:t>/e/s</a:t>
                      </a:r>
                    </a:p>
                  </a:txBody>
                  <a:tcPr/>
                </a:tc>
                <a:tc>
                  <a:txBody>
                    <a:bodyPr/>
                    <a:lstStyle/>
                    <a:p>
                      <a:endParaRPr lang="de-CH" sz="1800" dirty="0"/>
                    </a:p>
                  </a:txBody>
                  <a:tcPr/>
                </a:tc>
                <a:tc>
                  <a:txBody>
                    <a:bodyPr/>
                    <a:lstStyle/>
                    <a:p>
                      <a:endParaRPr lang="de-CH" sz="1800"/>
                    </a:p>
                  </a:txBody>
                  <a:tcPr/>
                </a:tc>
                <a:tc>
                  <a:txBody>
                    <a:bodyPr/>
                    <a:lstStyle/>
                    <a:p>
                      <a:endParaRPr lang="de-CH" sz="1800"/>
                    </a:p>
                  </a:txBody>
                  <a:tcPr/>
                </a:tc>
                <a:tc>
                  <a:txBody>
                    <a:bodyPr/>
                    <a:lstStyle/>
                    <a:p>
                      <a:endParaRPr lang="de-CH" sz="1800"/>
                    </a:p>
                  </a:txBody>
                  <a:tcPr/>
                </a:tc>
                <a:extLst>
                  <a:ext uri="{0D108BD9-81ED-4DB2-BD59-A6C34878D82A}">
                    <a16:rowId xmlns:a16="http://schemas.microsoft.com/office/drawing/2014/main" val="3581676937"/>
                  </a:ext>
                </a:extLst>
              </a:tr>
              <a:tr h="357912">
                <a:tc>
                  <a:txBody>
                    <a:bodyPr/>
                    <a:lstStyle/>
                    <a:p>
                      <a:r>
                        <a:rPr lang="de-CH" sz="1800" dirty="0"/>
                        <a:t>1</a:t>
                      </a:r>
                      <a:r>
                        <a:rPr lang="de-CH" sz="1800" baseline="0" dirty="0"/>
                        <a:t> </a:t>
                      </a:r>
                      <a:r>
                        <a:rPr lang="de-CH" sz="1800" b="1" baseline="0" dirty="0" err="1"/>
                        <a:t>Connaissances</a:t>
                      </a:r>
                      <a:r>
                        <a:rPr lang="de-CH" sz="1800" b="1" baseline="0" dirty="0"/>
                        <a:t> </a:t>
                      </a:r>
                      <a:r>
                        <a:rPr lang="de-CH" sz="1800" b="1" baseline="0" dirty="0" err="1"/>
                        <a:t>générales</a:t>
                      </a:r>
                      <a:r>
                        <a:rPr lang="de-CH" sz="1800" b="1" baseline="0" dirty="0"/>
                        <a:t> en </a:t>
                      </a:r>
                      <a:r>
                        <a:rPr lang="de-CH" sz="1800" b="1" baseline="0" dirty="0" err="1"/>
                        <a:t>ressources</a:t>
                      </a:r>
                      <a:r>
                        <a:rPr lang="de-CH" sz="1800" b="1" baseline="0" dirty="0"/>
                        <a:t> </a:t>
                      </a:r>
                      <a:r>
                        <a:rPr lang="de-CH" sz="1800" b="1" baseline="0" dirty="0" err="1"/>
                        <a:t>humaines</a:t>
                      </a:r>
                      <a:endParaRPr lang="de-CH" sz="1800" b="1" dirty="0"/>
                    </a:p>
                  </a:txBody>
                  <a:tcPr/>
                </a:tc>
                <a:tc>
                  <a:txBody>
                    <a:bodyPr/>
                    <a:lstStyle/>
                    <a:p>
                      <a:r>
                        <a:rPr lang="de-CH" sz="1800" dirty="0"/>
                        <a:t>En </a:t>
                      </a:r>
                      <a:r>
                        <a:rPr lang="de-CH" sz="1800" dirty="0" err="1"/>
                        <a:t>ligne</a:t>
                      </a:r>
                      <a:endParaRPr lang="de-CH" sz="1800" dirty="0"/>
                    </a:p>
                  </a:txBody>
                  <a:tcPr/>
                </a:tc>
                <a:tc>
                  <a:txBody>
                    <a:bodyPr/>
                    <a:lstStyle/>
                    <a:p>
                      <a:r>
                        <a:rPr lang="de-CH" sz="1800" dirty="0"/>
                        <a:t>180</a:t>
                      </a:r>
                      <a:r>
                        <a:rPr lang="de-CH" sz="1800" baseline="0" dirty="0"/>
                        <a:t> min.</a:t>
                      </a:r>
                      <a:endParaRPr lang="de-CH" sz="1800" dirty="0"/>
                    </a:p>
                  </a:txBody>
                  <a:tcPr/>
                </a:tc>
                <a:tc>
                  <a:txBody>
                    <a:bodyPr/>
                    <a:lstStyle/>
                    <a:p>
                      <a:r>
                        <a:rPr lang="de-CH" sz="1800" dirty="0"/>
                        <a:t>1</a:t>
                      </a:r>
                    </a:p>
                  </a:txBody>
                  <a:tcPr/>
                </a:tc>
                <a:tc>
                  <a:txBody>
                    <a:bodyPr/>
                    <a:lstStyle/>
                    <a:p>
                      <a:r>
                        <a:rPr lang="de-CH" sz="1800" b="1" dirty="0"/>
                        <a:t>1</a:t>
                      </a:r>
                    </a:p>
                  </a:txBody>
                  <a:tcPr/>
                </a:tc>
                <a:extLst>
                  <a:ext uri="{0D108BD9-81ED-4DB2-BD59-A6C34878D82A}">
                    <a16:rowId xmlns:a16="http://schemas.microsoft.com/office/drawing/2014/main" val="1855310507"/>
                  </a:ext>
                </a:extLst>
              </a:tr>
              <a:tr h="357912">
                <a:tc>
                  <a:txBody>
                    <a:bodyPr/>
                    <a:lstStyle/>
                    <a:p>
                      <a:r>
                        <a:rPr lang="de-CH" sz="1800" u="sng" dirty="0"/>
                        <a:t>Partie de </a:t>
                      </a:r>
                      <a:r>
                        <a:rPr lang="de-CH" sz="1800" u="sng" dirty="0" err="1"/>
                        <a:t>l’examen</a:t>
                      </a:r>
                      <a:r>
                        <a:rPr lang="de-CH" sz="1800" u="sng" dirty="0"/>
                        <a:t> par </a:t>
                      </a:r>
                      <a:r>
                        <a:rPr lang="de-CH" sz="1800" u="sng" dirty="0" err="1"/>
                        <a:t>option</a:t>
                      </a:r>
                      <a:r>
                        <a:rPr lang="de-CH" sz="1800" u="sng" dirty="0"/>
                        <a:t> de </a:t>
                      </a:r>
                      <a:r>
                        <a:rPr lang="de-CH" sz="1800" u="sng" dirty="0" err="1"/>
                        <a:t>spéc</a:t>
                      </a:r>
                      <a:r>
                        <a:rPr lang="de-CH" sz="1800" u="sng" dirty="0"/>
                        <a:t>. A</a:t>
                      </a:r>
                      <a:r>
                        <a:rPr lang="de-CH" sz="1800" u="sng" baseline="0" dirty="0"/>
                        <a:t> / B / C</a:t>
                      </a:r>
                      <a:endParaRPr lang="de-CH" sz="1800" u="sng" dirty="0"/>
                    </a:p>
                  </a:txBody>
                  <a:tcPr/>
                </a:tc>
                <a:tc>
                  <a:txBody>
                    <a:bodyPr/>
                    <a:lstStyle/>
                    <a:p>
                      <a:endParaRPr lang="de-CH" sz="1800"/>
                    </a:p>
                  </a:txBody>
                  <a:tcPr/>
                </a:tc>
                <a:tc>
                  <a:txBody>
                    <a:bodyPr/>
                    <a:lstStyle/>
                    <a:p>
                      <a:endParaRPr lang="de-CH" sz="1800"/>
                    </a:p>
                  </a:txBody>
                  <a:tcPr/>
                </a:tc>
                <a:tc>
                  <a:txBody>
                    <a:bodyPr/>
                    <a:lstStyle/>
                    <a:p>
                      <a:endParaRPr lang="de-CH" sz="1800"/>
                    </a:p>
                  </a:txBody>
                  <a:tcPr/>
                </a:tc>
                <a:tc>
                  <a:txBody>
                    <a:bodyPr/>
                    <a:lstStyle/>
                    <a:p>
                      <a:endParaRPr lang="de-CH" sz="1800"/>
                    </a:p>
                  </a:txBody>
                  <a:tcPr/>
                </a:tc>
                <a:extLst>
                  <a:ext uri="{0D108BD9-81ED-4DB2-BD59-A6C34878D82A}">
                    <a16:rowId xmlns:a16="http://schemas.microsoft.com/office/drawing/2014/main" val="3240664829"/>
                  </a:ext>
                </a:extLst>
              </a:tr>
              <a:tr h="357912">
                <a:tc>
                  <a:txBody>
                    <a:bodyPr/>
                    <a:lstStyle/>
                    <a:p>
                      <a:r>
                        <a:rPr lang="de-CH" sz="1800" b="1" dirty="0"/>
                        <a:t>2 </a:t>
                      </a:r>
                      <a:r>
                        <a:rPr lang="de-CH" sz="1800" b="1" dirty="0" err="1"/>
                        <a:t>Etude</a:t>
                      </a:r>
                      <a:r>
                        <a:rPr lang="de-CH" sz="1800" b="1" dirty="0"/>
                        <a:t> de </a:t>
                      </a:r>
                      <a:r>
                        <a:rPr lang="de-CH" sz="1800" b="1" dirty="0" err="1"/>
                        <a:t>cas</a:t>
                      </a:r>
                      <a:r>
                        <a:rPr lang="de-CH" sz="1800" b="1" dirty="0"/>
                        <a:t> </a:t>
                      </a:r>
                      <a:r>
                        <a:rPr lang="de-CH" sz="1800" b="1" dirty="0" err="1"/>
                        <a:t>sur</a:t>
                      </a:r>
                      <a:r>
                        <a:rPr lang="de-CH" sz="1800" b="1" dirty="0"/>
                        <a:t> la </a:t>
                      </a:r>
                      <a:r>
                        <a:rPr lang="de-CH" sz="1800" b="1" dirty="0" err="1"/>
                        <a:t>base</a:t>
                      </a:r>
                      <a:r>
                        <a:rPr lang="de-CH" sz="1800" b="1" dirty="0"/>
                        <a:t> </a:t>
                      </a:r>
                      <a:r>
                        <a:rPr lang="de-CH" sz="1800" b="1" dirty="0" err="1"/>
                        <a:t>d’arguments</a:t>
                      </a:r>
                      <a:r>
                        <a:rPr lang="de-CH" sz="1800" b="1" dirty="0"/>
                        <a:t> </a:t>
                      </a:r>
                      <a:r>
                        <a:rPr lang="de-CH" sz="1800" b="1" dirty="0" err="1"/>
                        <a:t>techniques</a:t>
                      </a:r>
                      <a:endParaRPr lang="de-CH" sz="1800" b="1" dirty="0"/>
                    </a:p>
                  </a:txBody>
                  <a:tcPr/>
                </a:tc>
                <a:tc>
                  <a:txBody>
                    <a:bodyPr/>
                    <a:lstStyle/>
                    <a:p>
                      <a:endParaRPr lang="de-CH" sz="1800" dirty="0"/>
                    </a:p>
                  </a:txBody>
                  <a:tcPr/>
                </a:tc>
                <a:tc>
                  <a:txBody>
                    <a:bodyPr/>
                    <a:lstStyle/>
                    <a:p>
                      <a:endParaRPr lang="de-CH" sz="1800" dirty="0"/>
                    </a:p>
                  </a:txBody>
                  <a:tcPr/>
                </a:tc>
                <a:tc>
                  <a:txBody>
                    <a:bodyPr/>
                    <a:lstStyle/>
                    <a:p>
                      <a:endParaRPr lang="de-CH" sz="1800"/>
                    </a:p>
                  </a:txBody>
                  <a:tcPr/>
                </a:tc>
                <a:tc>
                  <a:txBody>
                    <a:bodyPr/>
                    <a:lstStyle/>
                    <a:p>
                      <a:r>
                        <a:rPr lang="de-CH" sz="1800" b="1" dirty="0"/>
                        <a:t>1</a:t>
                      </a:r>
                    </a:p>
                  </a:txBody>
                  <a:tcPr/>
                </a:tc>
                <a:extLst>
                  <a:ext uri="{0D108BD9-81ED-4DB2-BD59-A6C34878D82A}">
                    <a16:rowId xmlns:a16="http://schemas.microsoft.com/office/drawing/2014/main" val="2607468768"/>
                  </a:ext>
                </a:extLst>
              </a:tr>
              <a:tr h="357912">
                <a:tc>
                  <a:txBody>
                    <a:bodyPr/>
                    <a:lstStyle/>
                    <a:p>
                      <a:r>
                        <a:rPr lang="de-CH" sz="1800" dirty="0"/>
                        <a:t>   2.1.</a:t>
                      </a:r>
                      <a:r>
                        <a:rPr lang="de-CH" sz="1800" baseline="0" dirty="0"/>
                        <a:t> </a:t>
                      </a:r>
                      <a:r>
                        <a:rPr lang="de-CH" sz="1800" b="1" baseline="0" dirty="0" err="1"/>
                        <a:t>Etude</a:t>
                      </a:r>
                      <a:r>
                        <a:rPr lang="de-CH" sz="1800" b="1" baseline="0" dirty="0"/>
                        <a:t> de </a:t>
                      </a:r>
                      <a:r>
                        <a:rPr lang="de-CH" sz="1800" b="1" baseline="0" dirty="0" err="1"/>
                        <a:t>cas</a:t>
                      </a:r>
                      <a:r>
                        <a:rPr lang="de-CH" sz="1800" b="1" baseline="0" dirty="0"/>
                        <a:t> </a:t>
                      </a:r>
                      <a:r>
                        <a:rPr lang="de-CH" sz="1800" b="1" baseline="0" dirty="0" err="1"/>
                        <a:t>intégrée</a:t>
                      </a:r>
                      <a:endParaRPr lang="de-CH" sz="1800" b="1" dirty="0"/>
                    </a:p>
                  </a:txBody>
                  <a:tcPr/>
                </a:tc>
                <a:tc>
                  <a:txBody>
                    <a:bodyPr/>
                    <a:lstStyle/>
                    <a:p>
                      <a:r>
                        <a:rPr lang="de-CH" sz="1800" dirty="0" err="1"/>
                        <a:t>Ecrit</a:t>
                      </a:r>
                      <a:endParaRPr lang="de-CH" sz="1800" dirty="0"/>
                    </a:p>
                  </a:txBody>
                  <a:tcPr/>
                </a:tc>
                <a:tc>
                  <a:txBody>
                    <a:bodyPr/>
                    <a:lstStyle/>
                    <a:p>
                      <a:r>
                        <a:rPr lang="de-CH" sz="1800" dirty="0"/>
                        <a:t>210 min.</a:t>
                      </a:r>
                    </a:p>
                  </a:txBody>
                  <a:tcPr/>
                </a:tc>
                <a:tc>
                  <a:txBody>
                    <a:bodyPr/>
                    <a:lstStyle/>
                    <a:p>
                      <a:r>
                        <a:rPr lang="de-CH" sz="1800" dirty="0"/>
                        <a:t>1</a:t>
                      </a:r>
                    </a:p>
                  </a:txBody>
                  <a:tcPr/>
                </a:tc>
                <a:tc>
                  <a:txBody>
                    <a:bodyPr/>
                    <a:lstStyle/>
                    <a:p>
                      <a:endParaRPr lang="de-CH" sz="1800"/>
                    </a:p>
                  </a:txBody>
                  <a:tcPr/>
                </a:tc>
                <a:extLst>
                  <a:ext uri="{0D108BD9-81ED-4DB2-BD59-A6C34878D82A}">
                    <a16:rowId xmlns:a16="http://schemas.microsoft.com/office/drawing/2014/main" val="1386338185"/>
                  </a:ext>
                </a:extLst>
              </a:tr>
              <a:tr h="626345">
                <a:tc>
                  <a:txBody>
                    <a:bodyPr/>
                    <a:lstStyle/>
                    <a:p>
                      <a:r>
                        <a:rPr lang="de-CH" sz="1800" dirty="0"/>
                        <a:t>   2.2. </a:t>
                      </a:r>
                      <a:r>
                        <a:rPr lang="de-CH" sz="1800" b="0" dirty="0" err="1"/>
                        <a:t>Présentation</a:t>
                      </a:r>
                      <a:r>
                        <a:rPr lang="de-CH" sz="1800" b="0" dirty="0"/>
                        <a:t> et </a:t>
                      </a:r>
                      <a:r>
                        <a:rPr lang="de-CH" sz="1800" b="0" dirty="0" err="1"/>
                        <a:t>discussion</a:t>
                      </a:r>
                      <a:r>
                        <a:rPr lang="de-CH" sz="1800" b="0" dirty="0"/>
                        <a:t> </a:t>
                      </a:r>
                      <a:r>
                        <a:rPr lang="de-CH" sz="1800" b="0" dirty="0" err="1"/>
                        <a:t>avec</a:t>
                      </a:r>
                      <a:r>
                        <a:rPr lang="de-CH" sz="1800" b="0" dirty="0"/>
                        <a:t> </a:t>
                      </a:r>
                      <a:r>
                        <a:rPr lang="de-CH" sz="1800" b="0" dirty="0" err="1"/>
                        <a:t>les</a:t>
                      </a:r>
                      <a:r>
                        <a:rPr lang="de-CH" sz="1800" b="0" dirty="0"/>
                        <a:t> </a:t>
                      </a:r>
                      <a:r>
                        <a:rPr lang="de-CH" sz="1800" b="0" dirty="0" err="1"/>
                        <a:t>experts</a:t>
                      </a:r>
                      <a:r>
                        <a:rPr lang="de-CH" sz="1800" b="0" dirty="0"/>
                        <a:t>,</a:t>
                      </a:r>
                      <a:r>
                        <a:rPr lang="de-CH" sz="1800" b="0" baseline="0" dirty="0"/>
                        <a:t> </a:t>
                      </a:r>
                    </a:p>
                    <a:p>
                      <a:r>
                        <a:rPr lang="de-CH" sz="1800" b="0" dirty="0"/>
                        <a:t>           y </a:t>
                      </a:r>
                      <a:r>
                        <a:rPr lang="de-CH" sz="1800" b="0" dirty="0" err="1"/>
                        <a:t>compris</a:t>
                      </a:r>
                      <a:r>
                        <a:rPr lang="de-CH" sz="1800" b="0" dirty="0"/>
                        <a:t> le </a:t>
                      </a:r>
                      <a:r>
                        <a:rPr lang="de-CH" sz="1800" b="0" dirty="0" err="1"/>
                        <a:t>temps</a:t>
                      </a:r>
                      <a:r>
                        <a:rPr lang="de-CH" sz="1800" b="0" dirty="0"/>
                        <a:t> de </a:t>
                      </a:r>
                      <a:r>
                        <a:rPr lang="de-CH" sz="1800" b="0" dirty="0" err="1"/>
                        <a:t>préparation</a:t>
                      </a:r>
                      <a:endParaRPr lang="de-CH" sz="1800" b="0" dirty="0"/>
                    </a:p>
                  </a:txBody>
                  <a:tcPr/>
                </a:tc>
                <a:tc>
                  <a:txBody>
                    <a:bodyPr/>
                    <a:lstStyle/>
                    <a:p>
                      <a:r>
                        <a:rPr lang="de-CH" sz="1800" dirty="0"/>
                        <a:t>Oral</a:t>
                      </a:r>
                    </a:p>
                  </a:txBody>
                  <a:tcPr/>
                </a:tc>
                <a:tc>
                  <a:txBody>
                    <a:bodyPr/>
                    <a:lstStyle/>
                    <a:p>
                      <a:r>
                        <a:rPr lang="de-CH" sz="1800" dirty="0"/>
                        <a:t>80 min.</a:t>
                      </a:r>
                    </a:p>
                  </a:txBody>
                  <a:tcPr/>
                </a:tc>
                <a:tc>
                  <a:txBody>
                    <a:bodyPr/>
                    <a:lstStyle/>
                    <a:p>
                      <a:r>
                        <a:rPr lang="de-CH" sz="1800" dirty="0"/>
                        <a:t>1</a:t>
                      </a:r>
                    </a:p>
                  </a:txBody>
                  <a:tcPr/>
                </a:tc>
                <a:tc>
                  <a:txBody>
                    <a:bodyPr/>
                    <a:lstStyle/>
                    <a:p>
                      <a:endParaRPr lang="de-CH" sz="1800"/>
                    </a:p>
                  </a:txBody>
                  <a:tcPr/>
                </a:tc>
                <a:extLst>
                  <a:ext uri="{0D108BD9-81ED-4DB2-BD59-A6C34878D82A}">
                    <a16:rowId xmlns:a16="http://schemas.microsoft.com/office/drawing/2014/main" val="2697229933"/>
                  </a:ext>
                </a:extLst>
              </a:tr>
              <a:tr h="357912">
                <a:tc>
                  <a:txBody>
                    <a:bodyPr/>
                    <a:lstStyle/>
                    <a:p>
                      <a:r>
                        <a:rPr lang="de-CH" sz="1800" b="1" dirty="0"/>
                        <a:t>3 </a:t>
                      </a:r>
                      <a:r>
                        <a:rPr lang="de-CH" sz="1800" b="1" dirty="0" err="1"/>
                        <a:t>Comportement</a:t>
                      </a:r>
                      <a:r>
                        <a:rPr lang="de-CH" sz="1800" b="1" dirty="0"/>
                        <a:t> </a:t>
                      </a:r>
                      <a:r>
                        <a:rPr lang="de-CH" sz="1800" b="1" dirty="0" err="1"/>
                        <a:t>professionnel</a:t>
                      </a:r>
                      <a:r>
                        <a:rPr lang="de-CH" sz="1800" b="1" dirty="0"/>
                        <a:t> au </a:t>
                      </a:r>
                      <a:r>
                        <a:rPr lang="de-CH" sz="1800" b="1" dirty="0" err="1"/>
                        <a:t>quotidien</a:t>
                      </a:r>
                      <a:endParaRPr lang="de-CH" sz="1800" b="1" dirty="0"/>
                    </a:p>
                  </a:txBody>
                  <a:tcPr/>
                </a:tc>
                <a:tc>
                  <a:txBody>
                    <a:bodyPr/>
                    <a:lstStyle/>
                    <a:p>
                      <a:endParaRPr lang="de-CH" sz="1800" dirty="0"/>
                    </a:p>
                  </a:txBody>
                  <a:tcPr/>
                </a:tc>
                <a:tc>
                  <a:txBody>
                    <a:bodyPr/>
                    <a:lstStyle/>
                    <a:p>
                      <a:endParaRPr lang="de-CH" sz="1800" dirty="0"/>
                    </a:p>
                  </a:txBody>
                  <a:tcPr/>
                </a:tc>
                <a:tc>
                  <a:txBody>
                    <a:bodyPr/>
                    <a:lstStyle/>
                    <a:p>
                      <a:endParaRPr lang="de-CH" sz="1800"/>
                    </a:p>
                  </a:txBody>
                  <a:tcPr/>
                </a:tc>
                <a:tc>
                  <a:txBody>
                    <a:bodyPr/>
                    <a:lstStyle/>
                    <a:p>
                      <a:r>
                        <a:rPr lang="de-CH" sz="1800" b="1" dirty="0"/>
                        <a:t>1</a:t>
                      </a:r>
                    </a:p>
                  </a:txBody>
                  <a:tcPr/>
                </a:tc>
                <a:extLst>
                  <a:ext uri="{0D108BD9-81ED-4DB2-BD59-A6C34878D82A}">
                    <a16:rowId xmlns:a16="http://schemas.microsoft.com/office/drawing/2014/main" val="904907949"/>
                  </a:ext>
                </a:extLst>
              </a:tr>
              <a:tr h="894779">
                <a:tc>
                  <a:txBody>
                    <a:bodyPr/>
                    <a:lstStyle/>
                    <a:p>
                      <a:r>
                        <a:rPr lang="de-CH" sz="1800" dirty="0"/>
                        <a:t>    3.1. </a:t>
                      </a:r>
                      <a:r>
                        <a:rPr lang="de-CH" sz="1800" b="0" dirty="0" err="1"/>
                        <a:t>Réflexion</a:t>
                      </a:r>
                      <a:r>
                        <a:rPr lang="de-CH" sz="1800" b="0" dirty="0"/>
                        <a:t> </a:t>
                      </a:r>
                      <a:r>
                        <a:rPr lang="de-CH" sz="1800" b="0" dirty="0" err="1"/>
                        <a:t>sur</a:t>
                      </a:r>
                      <a:r>
                        <a:rPr lang="de-CH" sz="1800" b="0" dirty="0"/>
                        <a:t> </a:t>
                      </a:r>
                      <a:r>
                        <a:rPr lang="de-CH" sz="1800" b="0" dirty="0" err="1"/>
                        <a:t>une</a:t>
                      </a:r>
                      <a:r>
                        <a:rPr lang="de-CH" sz="1800" b="0" dirty="0"/>
                        <a:t> </a:t>
                      </a:r>
                      <a:r>
                        <a:rPr lang="de-CH" sz="1800" b="0" dirty="0" err="1"/>
                        <a:t>situation</a:t>
                      </a:r>
                      <a:r>
                        <a:rPr lang="de-CH" sz="1800" b="0" dirty="0"/>
                        <a:t> </a:t>
                      </a:r>
                      <a:r>
                        <a:rPr lang="de-CH" sz="1800" b="0" dirty="0" err="1"/>
                        <a:t>d’entretien</a:t>
                      </a:r>
                      <a:r>
                        <a:rPr lang="de-CH" sz="1800" b="0" dirty="0"/>
                        <a:t>,</a:t>
                      </a:r>
                    </a:p>
                    <a:p>
                      <a:r>
                        <a:rPr lang="de-CH" sz="1800" b="0" dirty="0"/>
                        <a:t>           y c. le </a:t>
                      </a:r>
                      <a:r>
                        <a:rPr lang="de-CH" sz="1800" b="0" dirty="0" err="1"/>
                        <a:t>temps</a:t>
                      </a:r>
                      <a:r>
                        <a:rPr lang="de-CH" sz="1800" b="0" dirty="0"/>
                        <a:t> de </a:t>
                      </a:r>
                      <a:r>
                        <a:rPr lang="de-CH" sz="1800" b="0" dirty="0" err="1"/>
                        <a:t>prép</a:t>
                      </a:r>
                      <a:r>
                        <a:rPr lang="de-CH" sz="1800" b="0" dirty="0"/>
                        <a:t>. / </a:t>
                      </a:r>
                      <a:r>
                        <a:rPr lang="de-CH" sz="1800" b="0" dirty="0" err="1"/>
                        <a:t>analyse</a:t>
                      </a:r>
                      <a:r>
                        <a:rPr lang="de-CH" sz="1800" b="0" dirty="0"/>
                        <a:t> de la </a:t>
                      </a:r>
                      <a:r>
                        <a:rPr lang="de-CH" sz="1800" b="0" dirty="0" err="1"/>
                        <a:t>vidéo</a:t>
                      </a:r>
                      <a:r>
                        <a:rPr lang="de-CH" sz="1800" b="0" dirty="0"/>
                        <a:t> </a:t>
                      </a:r>
                    </a:p>
                    <a:p>
                      <a:endParaRPr lang="de-CH" sz="1800" b="1" dirty="0"/>
                    </a:p>
                  </a:txBody>
                  <a:tcPr/>
                </a:tc>
                <a:tc>
                  <a:txBody>
                    <a:bodyPr/>
                    <a:lstStyle/>
                    <a:p>
                      <a:r>
                        <a:rPr lang="de-CH" sz="1800" dirty="0"/>
                        <a:t>Oral</a:t>
                      </a:r>
                    </a:p>
                  </a:txBody>
                  <a:tcPr/>
                </a:tc>
                <a:tc>
                  <a:txBody>
                    <a:bodyPr/>
                    <a:lstStyle/>
                    <a:p>
                      <a:r>
                        <a:rPr lang="de-CH" sz="1800" dirty="0"/>
                        <a:t>40 min.</a:t>
                      </a:r>
                    </a:p>
                  </a:txBody>
                  <a:tcPr/>
                </a:tc>
                <a:tc>
                  <a:txBody>
                    <a:bodyPr/>
                    <a:lstStyle/>
                    <a:p>
                      <a:r>
                        <a:rPr lang="de-CH" sz="1800" dirty="0"/>
                        <a:t>1</a:t>
                      </a:r>
                    </a:p>
                  </a:txBody>
                  <a:tcPr/>
                </a:tc>
                <a:tc>
                  <a:txBody>
                    <a:bodyPr/>
                    <a:lstStyle/>
                    <a:p>
                      <a:endParaRPr lang="de-CH" sz="1800" dirty="0"/>
                    </a:p>
                  </a:txBody>
                  <a:tcPr/>
                </a:tc>
                <a:extLst>
                  <a:ext uri="{0D108BD9-81ED-4DB2-BD59-A6C34878D82A}">
                    <a16:rowId xmlns:a16="http://schemas.microsoft.com/office/drawing/2014/main" val="2927991062"/>
                  </a:ext>
                </a:extLst>
              </a:tr>
              <a:tr h="357912">
                <a:tc>
                  <a:txBody>
                    <a:bodyPr/>
                    <a:lstStyle/>
                    <a:p>
                      <a:r>
                        <a:rPr lang="de-CH" sz="1800" dirty="0"/>
                        <a:t>    3.2. </a:t>
                      </a:r>
                      <a:r>
                        <a:rPr lang="de-CH" sz="1800" b="1" dirty="0"/>
                        <a:t>Mini-Cases</a:t>
                      </a:r>
                    </a:p>
                  </a:txBody>
                  <a:tcPr/>
                </a:tc>
                <a:tc>
                  <a:txBody>
                    <a:bodyPr/>
                    <a:lstStyle/>
                    <a:p>
                      <a:r>
                        <a:rPr lang="de-CH" sz="1800" dirty="0"/>
                        <a:t>Oral</a:t>
                      </a:r>
                    </a:p>
                  </a:txBody>
                  <a:tcPr/>
                </a:tc>
                <a:tc>
                  <a:txBody>
                    <a:bodyPr/>
                    <a:lstStyle/>
                    <a:p>
                      <a:r>
                        <a:rPr lang="de-CH" sz="1800" dirty="0"/>
                        <a:t>30 min.</a:t>
                      </a:r>
                    </a:p>
                  </a:txBody>
                  <a:tcPr/>
                </a:tc>
                <a:tc>
                  <a:txBody>
                    <a:bodyPr/>
                    <a:lstStyle/>
                    <a:p>
                      <a:r>
                        <a:rPr lang="de-CH" sz="1800" dirty="0"/>
                        <a:t>1</a:t>
                      </a:r>
                    </a:p>
                  </a:txBody>
                  <a:tcPr/>
                </a:tc>
                <a:tc>
                  <a:txBody>
                    <a:bodyPr/>
                    <a:lstStyle/>
                    <a:p>
                      <a:endParaRPr lang="de-CH" sz="1800" dirty="0"/>
                    </a:p>
                  </a:txBody>
                  <a:tcPr/>
                </a:tc>
                <a:extLst>
                  <a:ext uri="{0D108BD9-81ED-4DB2-BD59-A6C34878D82A}">
                    <a16:rowId xmlns:a16="http://schemas.microsoft.com/office/drawing/2014/main" val="1871299416"/>
                  </a:ext>
                </a:extLst>
              </a:tr>
              <a:tr h="357912">
                <a:tc>
                  <a:txBody>
                    <a:bodyPr/>
                    <a:lstStyle/>
                    <a:p>
                      <a:pPr algn="r"/>
                      <a:r>
                        <a:rPr lang="de-CH" sz="1800" dirty="0" err="1">
                          <a:solidFill>
                            <a:schemeClr val="tx1"/>
                          </a:solidFill>
                        </a:rPr>
                        <a:t>Durée</a:t>
                      </a:r>
                      <a:r>
                        <a:rPr lang="de-CH" sz="1800" dirty="0">
                          <a:solidFill>
                            <a:schemeClr val="tx1"/>
                          </a:solidFill>
                        </a:rPr>
                        <a:t> totale</a:t>
                      </a:r>
                    </a:p>
                  </a:txBody>
                  <a:tcPr/>
                </a:tc>
                <a:tc>
                  <a:txBody>
                    <a:bodyPr/>
                    <a:lstStyle/>
                    <a:p>
                      <a:endParaRPr lang="de-CH" sz="1800"/>
                    </a:p>
                  </a:txBody>
                  <a:tcPr/>
                </a:tc>
                <a:tc>
                  <a:txBody>
                    <a:bodyPr/>
                    <a:lstStyle/>
                    <a:p>
                      <a:r>
                        <a:rPr lang="de-CH" sz="1800" b="1" dirty="0"/>
                        <a:t>540 min.</a:t>
                      </a:r>
                    </a:p>
                  </a:txBody>
                  <a:tcPr/>
                </a:tc>
                <a:tc>
                  <a:txBody>
                    <a:bodyPr/>
                    <a:lstStyle/>
                    <a:p>
                      <a:endParaRPr lang="de-CH" sz="1800"/>
                    </a:p>
                  </a:txBody>
                  <a:tcPr/>
                </a:tc>
                <a:tc>
                  <a:txBody>
                    <a:bodyPr/>
                    <a:lstStyle/>
                    <a:p>
                      <a:endParaRPr lang="de-CH" sz="1800" dirty="0"/>
                    </a:p>
                  </a:txBody>
                  <a:tcPr/>
                </a:tc>
                <a:extLst>
                  <a:ext uri="{0D108BD9-81ED-4DB2-BD59-A6C34878D82A}">
                    <a16:rowId xmlns:a16="http://schemas.microsoft.com/office/drawing/2014/main" val="3191052038"/>
                  </a:ext>
                </a:extLst>
              </a:tr>
            </a:tbl>
          </a:graphicData>
        </a:graphic>
      </p:graphicFrame>
      <p:sp>
        <p:nvSpPr>
          <p:cNvPr id="11" name="Rechteck 10"/>
          <p:cNvSpPr/>
          <p:nvPr/>
        </p:nvSpPr>
        <p:spPr>
          <a:xfrm>
            <a:off x="337572" y="2559254"/>
            <a:ext cx="8543781" cy="360040"/>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Rechteck 11"/>
          <p:cNvSpPr/>
          <p:nvPr/>
        </p:nvSpPr>
        <p:spPr>
          <a:xfrm>
            <a:off x="340467" y="3643397"/>
            <a:ext cx="8520749" cy="360040"/>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Rechteck 12"/>
          <p:cNvSpPr/>
          <p:nvPr/>
        </p:nvSpPr>
        <p:spPr>
          <a:xfrm>
            <a:off x="333024" y="3978117"/>
            <a:ext cx="8520749" cy="619543"/>
          </a:xfrm>
          <a:prstGeom prst="rect">
            <a:avLst/>
          </a:prstGeom>
          <a:solidFill>
            <a:srgbClr val="0070C0">
              <a:alpha val="20000"/>
            </a:srgb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Rechteck 13"/>
          <p:cNvSpPr/>
          <p:nvPr/>
        </p:nvSpPr>
        <p:spPr>
          <a:xfrm>
            <a:off x="324778" y="5891386"/>
            <a:ext cx="8552126" cy="360040"/>
          </a:xfrm>
          <a:prstGeom prst="rect">
            <a:avLst/>
          </a:prstGeom>
          <a:solidFill>
            <a:srgbClr val="0070C0">
              <a:alpha val="20000"/>
            </a:srgb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echteck 15"/>
          <p:cNvSpPr/>
          <p:nvPr/>
        </p:nvSpPr>
        <p:spPr>
          <a:xfrm>
            <a:off x="340468" y="5020007"/>
            <a:ext cx="8540885" cy="874060"/>
          </a:xfrm>
          <a:prstGeom prst="rect">
            <a:avLst/>
          </a:prstGeom>
          <a:solidFill>
            <a:srgbClr val="0070C0">
              <a:alpha val="20000"/>
            </a:srgb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 name="Foliennummernplatzhalter 2">
            <a:extLst>
              <a:ext uri="{FF2B5EF4-FFF2-40B4-BE49-F238E27FC236}">
                <a16:creationId xmlns:a16="http://schemas.microsoft.com/office/drawing/2014/main" id="{EB259088-90A3-4EAE-84C6-2BC9A305EF58}"/>
              </a:ext>
            </a:extLst>
          </p:cNvPr>
          <p:cNvSpPr>
            <a:spLocks noGrp="1"/>
          </p:cNvSpPr>
          <p:nvPr>
            <p:ph type="sldNum" sz="quarter" idx="12"/>
          </p:nvPr>
        </p:nvSpPr>
        <p:spPr/>
        <p:txBody>
          <a:bodyPr/>
          <a:lstStyle/>
          <a:p>
            <a:fld id="{90479C79-6706-4FC3-B937-D50B950CEBA9}" type="slidenum">
              <a:rPr lang="de-CH" smtClean="0">
                <a:solidFill>
                  <a:prstClr val="black">
                    <a:tint val="75000"/>
                  </a:prstClr>
                </a:solidFill>
              </a:rPr>
              <a:pPr/>
              <a:t>14</a:t>
            </a:fld>
            <a:endParaRPr lang="de-CH" dirty="0">
              <a:solidFill>
                <a:prstClr val="black">
                  <a:tint val="75000"/>
                </a:prstClr>
              </a:solidFill>
            </a:endParaRPr>
          </a:p>
        </p:txBody>
      </p:sp>
    </p:spTree>
    <p:extLst>
      <p:ext uri="{BB962C8B-B14F-4D97-AF65-F5344CB8AC3E}">
        <p14:creationId xmlns:p14="http://schemas.microsoft.com/office/powerpoint/2010/main" val="2988478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sp>
        <p:nvSpPr>
          <p:cNvPr id="4" name="Foliennummernplatzhalter 3"/>
          <p:cNvSpPr>
            <a:spLocks noGrp="1"/>
          </p:cNvSpPr>
          <p:nvPr>
            <p:ph type="sldNum" sz="quarter" idx="12"/>
          </p:nvPr>
        </p:nvSpPr>
        <p:spPr/>
        <p:txBody>
          <a:bodyPr/>
          <a:lstStyle/>
          <a:p>
            <a:fld id="{90479C79-6706-4FC3-B937-D50B950CEBA9}" type="slidenum">
              <a:rPr lang="de-CH" smtClean="0"/>
              <a:pPr/>
              <a:t>15</a:t>
            </a:fld>
            <a:endParaRPr lang="de-CH" dirty="0"/>
          </a:p>
        </p:txBody>
      </p:sp>
      <p:sp>
        <p:nvSpPr>
          <p:cNvPr id="6" name="Inhaltsplatzhalter 1"/>
          <p:cNvSpPr txBox="1">
            <a:spLocks/>
          </p:cNvSpPr>
          <p:nvPr/>
        </p:nvSpPr>
        <p:spPr>
          <a:xfrm>
            <a:off x="457200" y="1600200"/>
            <a:ext cx="8363272" cy="4421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CH" sz="2000" dirty="0"/>
              <a:t>						</a:t>
            </a:r>
            <a:endParaRPr lang="de-DE" sz="2000" dirty="0"/>
          </a:p>
        </p:txBody>
      </p:sp>
      <p:sp>
        <p:nvSpPr>
          <p:cNvPr id="7" name="Titel 2"/>
          <p:cNvSpPr txBox="1">
            <a:spLocks/>
          </p:cNvSpPr>
          <p:nvPr/>
        </p:nvSpPr>
        <p:spPr>
          <a:xfrm>
            <a:off x="457200" y="274637"/>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800" b="1" kern="1200">
                <a:solidFill>
                  <a:schemeClr val="tx1"/>
                </a:solidFill>
                <a:latin typeface="+mj-lt"/>
                <a:ea typeface="+mj-ea"/>
                <a:cs typeface="+mj-cs"/>
              </a:defRPr>
            </a:lvl1pPr>
          </a:lstStyle>
          <a:p>
            <a:r>
              <a:rPr lang="fr-CH" dirty="0"/>
              <a:t>Organigramme de la Commission de l’examen professionnel</a:t>
            </a:r>
          </a:p>
        </p:txBody>
      </p:sp>
      <p:pic>
        <p:nvPicPr>
          <p:cNvPr id="2" name="Grafik 1">
            <a:extLst>
              <a:ext uri="{FF2B5EF4-FFF2-40B4-BE49-F238E27FC236}">
                <a16:creationId xmlns:a16="http://schemas.microsoft.com/office/drawing/2014/main" id="{7EF2289E-37FE-4808-9503-0B003A89CBA0}"/>
              </a:ext>
            </a:extLst>
          </p:cNvPr>
          <p:cNvPicPr>
            <a:picLocks noChangeAspect="1"/>
          </p:cNvPicPr>
          <p:nvPr/>
        </p:nvPicPr>
        <p:blipFill rotWithShape="1">
          <a:blip r:embed="rId3"/>
          <a:srcRect t="5194" b="1"/>
          <a:stretch/>
        </p:blipFill>
        <p:spPr>
          <a:xfrm>
            <a:off x="1187624" y="1832299"/>
            <a:ext cx="7056784" cy="4703450"/>
          </a:xfrm>
          <a:prstGeom prst="rect">
            <a:avLst/>
          </a:prstGeom>
        </p:spPr>
      </p:pic>
    </p:spTree>
    <p:extLst>
      <p:ext uri="{BB962C8B-B14F-4D97-AF65-F5344CB8AC3E}">
        <p14:creationId xmlns:p14="http://schemas.microsoft.com/office/powerpoint/2010/main" val="384263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Nos </a:t>
            </a:r>
            <a:r>
              <a:rPr lang="de-DE" dirty="0" err="1"/>
              <a:t>partenaires</a:t>
            </a:r>
            <a:endParaRPr lang="de-CH" dirty="0"/>
          </a:p>
        </p:txBody>
      </p:sp>
      <p:sp>
        <p:nvSpPr>
          <p:cNvPr id="8" name="Fußzeilenplatzhalter 2"/>
          <p:cNvSpPr>
            <a:spLocks noGrp="1"/>
          </p:cNvSpPr>
          <p:nvPr>
            <p:ph type="ftr" sz="quarter" idx="11"/>
          </p:nvPr>
        </p:nvSpPr>
        <p:spPr>
          <a:xfrm>
            <a:off x="2987824" y="6520260"/>
            <a:ext cx="3240360" cy="365125"/>
          </a:xfrm>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sp>
        <p:nvSpPr>
          <p:cNvPr id="9" name="Foliennummernplatzhalter 3"/>
          <p:cNvSpPr>
            <a:spLocks noGrp="1"/>
          </p:cNvSpPr>
          <p:nvPr>
            <p:ph type="sldNum" sz="quarter" idx="12"/>
          </p:nvPr>
        </p:nvSpPr>
        <p:spPr>
          <a:xfrm>
            <a:off x="6553200" y="6520260"/>
            <a:ext cx="2133600" cy="365125"/>
          </a:xfrm>
        </p:spPr>
        <p:txBody>
          <a:bodyPr/>
          <a:lstStyle/>
          <a:p>
            <a:r>
              <a:rPr lang="de-CH" dirty="0">
                <a:solidFill>
                  <a:prstClr val="black">
                    <a:tint val="75000"/>
                  </a:prstClr>
                </a:solidFill>
              </a:rPr>
              <a:t>16</a:t>
            </a:r>
          </a:p>
        </p:txBody>
      </p:sp>
      <p:sp>
        <p:nvSpPr>
          <p:cNvPr id="2" name="Inhaltsplatzhalter 1"/>
          <p:cNvSpPr>
            <a:spLocks noGrp="1"/>
          </p:cNvSpPr>
          <p:nvPr>
            <p:ph idx="1"/>
          </p:nvPr>
        </p:nvSpPr>
        <p:spPr/>
        <p:txBody>
          <a:bodyPr anchor="ctr">
            <a:normAutofit/>
          </a:bodyPr>
          <a:lstStyle/>
          <a:p>
            <a:pPr marL="0" indent="0">
              <a:buNone/>
            </a:pPr>
            <a:endParaRPr lang="fr-CH" dirty="0"/>
          </a:p>
          <a:p>
            <a:endParaRPr lang="de-CH" dirty="0"/>
          </a:p>
          <a:p>
            <a:pPr lvl="1"/>
            <a:endParaRPr lang="de-CH" dirty="0"/>
          </a:p>
        </p:txBody>
      </p:sp>
      <p:pic>
        <p:nvPicPr>
          <p:cNvPr id="3" name="Grafik 2">
            <a:extLst>
              <a:ext uri="{FF2B5EF4-FFF2-40B4-BE49-F238E27FC236}">
                <a16:creationId xmlns:a16="http://schemas.microsoft.com/office/drawing/2014/main" id="{E12B3E19-7534-480F-9B31-9E65080F6AE7}"/>
              </a:ext>
            </a:extLst>
          </p:cNvPr>
          <p:cNvPicPr>
            <a:picLocks noChangeAspect="1"/>
          </p:cNvPicPr>
          <p:nvPr/>
        </p:nvPicPr>
        <p:blipFill>
          <a:blip r:embed="rId2"/>
          <a:stretch>
            <a:fillRect/>
          </a:stretch>
        </p:blipFill>
        <p:spPr>
          <a:xfrm>
            <a:off x="547582" y="1916832"/>
            <a:ext cx="7095938" cy="987713"/>
          </a:xfrm>
          <a:prstGeom prst="rect">
            <a:avLst/>
          </a:prstGeom>
        </p:spPr>
      </p:pic>
      <p:pic>
        <p:nvPicPr>
          <p:cNvPr id="4" name="Grafik 3">
            <a:extLst>
              <a:ext uri="{FF2B5EF4-FFF2-40B4-BE49-F238E27FC236}">
                <a16:creationId xmlns:a16="http://schemas.microsoft.com/office/drawing/2014/main" id="{FC1B7C2A-719A-4B58-86AC-088571D6AA90}"/>
              </a:ext>
            </a:extLst>
          </p:cNvPr>
          <p:cNvPicPr>
            <a:picLocks noChangeAspect="1"/>
          </p:cNvPicPr>
          <p:nvPr/>
        </p:nvPicPr>
        <p:blipFill>
          <a:blip r:embed="rId3"/>
          <a:stretch>
            <a:fillRect/>
          </a:stretch>
        </p:blipFill>
        <p:spPr>
          <a:xfrm>
            <a:off x="4427984" y="3845879"/>
            <a:ext cx="3740313" cy="1674035"/>
          </a:xfrm>
          <a:prstGeom prst="rect">
            <a:avLst/>
          </a:prstGeom>
        </p:spPr>
      </p:pic>
      <p:pic>
        <p:nvPicPr>
          <p:cNvPr id="7" name="Grafik 6">
            <a:extLst>
              <a:ext uri="{FF2B5EF4-FFF2-40B4-BE49-F238E27FC236}">
                <a16:creationId xmlns:a16="http://schemas.microsoft.com/office/drawing/2014/main" id="{1D620836-640F-422A-ACC3-D39B0E923B1C}"/>
              </a:ext>
            </a:extLst>
          </p:cNvPr>
          <p:cNvPicPr>
            <a:picLocks noChangeAspect="1"/>
          </p:cNvPicPr>
          <p:nvPr/>
        </p:nvPicPr>
        <p:blipFill>
          <a:blip r:embed="rId4"/>
          <a:stretch>
            <a:fillRect/>
          </a:stretch>
        </p:blipFill>
        <p:spPr>
          <a:xfrm>
            <a:off x="683568" y="3340653"/>
            <a:ext cx="3588643" cy="1225605"/>
          </a:xfrm>
          <a:prstGeom prst="rect">
            <a:avLst/>
          </a:prstGeom>
        </p:spPr>
      </p:pic>
    </p:spTree>
    <p:extLst>
      <p:ext uri="{BB962C8B-B14F-4D97-AF65-F5344CB8AC3E}">
        <p14:creationId xmlns:p14="http://schemas.microsoft.com/office/powerpoint/2010/main" val="2989825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a:extLst>
              <a:ext uri="{FF2B5EF4-FFF2-40B4-BE49-F238E27FC236}">
                <a16:creationId xmlns:a16="http://schemas.microsoft.com/office/drawing/2014/main" id="{8CDF6EBE-9D16-4C75-AA80-02398B85F314}"/>
              </a:ext>
            </a:extLst>
          </p:cNvPr>
          <p:cNvSpPr>
            <a:spLocks noGrp="1" noChangeArrowheads="1"/>
          </p:cNvSpPr>
          <p:nvPr>
            <p:ph type="title"/>
          </p:nvPr>
        </p:nvSpPr>
        <p:spPr>
          <a:xfrm>
            <a:off x="250825" y="692150"/>
            <a:ext cx="8713788" cy="504825"/>
          </a:xfrm>
        </p:spPr>
        <p:txBody>
          <a:bodyPr/>
          <a:lstStyle/>
          <a:p>
            <a:pPr algn="l"/>
            <a:r>
              <a:rPr lang="fr-CH" altLang="de-DE" sz="2800" dirty="0">
                <a:ea typeface="ＭＳ Ｐゴシック" panose="020B0600070205080204" pitchFamily="34" charset="-128"/>
              </a:rPr>
              <a:t>Nos partenaires: </a:t>
            </a:r>
            <a:r>
              <a:rPr lang="fr-CH" altLang="de-DE" sz="2800" b="1" dirty="0">
                <a:solidFill>
                  <a:schemeClr val="tx1"/>
                </a:solidFill>
                <a:ea typeface="ＭＳ Ｐゴシック" panose="020B0600070205080204" pitchFamily="34" charset="-128"/>
              </a:rPr>
              <a:t>les prestataires de formation en RH – comme par exemple….</a:t>
            </a:r>
          </a:p>
        </p:txBody>
      </p:sp>
      <p:pic>
        <p:nvPicPr>
          <p:cNvPr id="11270" name="Picture 33" descr="CRQP">
            <a:extLst>
              <a:ext uri="{FF2B5EF4-FFF2-40B4-BE49-F238E27FC236}">
                <a16:creationId xmlns:a16="http://schemas.microsoft.com/office/drawing/2014/main" id="{5E886CE5-2AD4-432C-AEF7-8780412A6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980" y="3084513"/>
            <a:ext cx="3954463"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4" descr="Logo_seelandAcademy">
            <a:extLst>
              <a:ext uri="{FF2B5EF4-FFF2-40B4-BE49-F238E27FC236}">
                <a16:creationId xmlns:a16="http://schemas.microsoft.com/office/drawing/2014/main" id="{B941302F-0DBF-4A56-8FA9-4488B72DC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221163"/>
            <a:ext cx="24574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35" descr="Logo_CPI">
            <a:extLst>
              <a:ext uri="{FF2B5EF4-FFF2-40B4-BE49-F238E27FC236}">
                <a16:creationId xmlns:a16="http://schemas.microsoft.com/office/drawing/2014/main" id="{58A3D1F3-25A3-4117-8D84-451AD5135A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437112"/>
            <a:ext cx="15113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37" descr="Ifage">
            <a:extLst>
              <a:ext uri="{FF2B5EF4-FFF2-40B4-BE49-F238E27FC236}">
                <a16:creationId xmlns:a16="http://schemas.microsoft.com/office/drawing/2014/main" id="{56A65411-D1ED-4235-BB1E-2E51E85C33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188" y="2420938"/>
            <a:ext cx="28352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a:extLst>
              <a:ext uri="{FF2B5EF4-FFF2-40B4-BE49-F238E27FC236}">
                <a16:creationId xmlns:a16="http://schemas.microsoft.com/office/drawing/2014/main" id="{779D50E4-8432-4204-95A2-98C3690AF039}"/>
              </a:ext>
            </a:extLst>
          </p:cNvPr>
          <p:cNvSpPr>
            <a:spLocks noGrp="1"/>
          </p:cNvSpPr>
          <p:nvPr>
            <p:ph type="ftr" sz="quarter" idx="11"/>
          </p:nvPr>
        </p:nvSpPr>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sp>
        <p:nvSpPr>
          <p:cNvPr id="3" name="Foliennummernplatzhalter 2">
            <a:extLst>
              <a:ext uri="{FF2B5EF4-FFF2-40B4-BE49-F238E27FC236}">
                <a16:creationId xmlns:a16="http://schemas.microsoft.com/office/drawing/2014/main" id="{2736D39A-B567-471C-81F1-A49E496DD9FA}"/>
              </a:ext>
            </a:extLst>
          </p:cNvPr>
          <p:cNvSpPr>
            <a:spLocks noGrp="1"/>
          </p:cNvSpPr>
          <p:nvPr>
            <p:ph type="sldNum" sz="quarter" idx="12"/>
          </p:nvPr>
        </p:nvSpPr>
        <p:spPr/>
        <p:txBody>
          <a:bodyPr/>
          <a:lstStyle/>
          <a:p>
            <a:fld id="{90479C79-6706-4FC3-B937-D50B950CEBA9}" type="slidenum">
              <a:rPr lang="de-CH" smtClean="0">
                <a:solidFill>
                  <a:prstClr val="black">
                    <a:tint val="75000"/>
                  </a:prstClr>
                </a:solidFill>
              </a:rPr>
              <a:pPr/>
              <a:t>17</a:t>
            </a:fld>
            <a:endParaRPr lang="de-CH" dirty="0">
              <a:solidFill>
                <a:prstClr val="black">
                  <a:tint val="75000"/>
                </a:prst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a:extLst>
              <a:ext uri="{FF2B5EF4-FFF2-40B4-BE49-F238E27FC236}">
                <a16:creationId xmlns:a16="http://schemas.microsoft.com/office/drawing/2014/main" id="{8CDF6EBE-9D16-4C75-AA80-02398B85F314}"/>
              </a:ext>
            </a:extLst>
          </p:cNvPr>
          <p:cNvSpPr>
            <a:spLocks noGrp="1" noChangeArrowheads="1"/>
          </p:cNvSpPr>
          <p:nvPr>
            <p:ph type="title"/>
          </p:nvPr>
        </p:nvSpPr>
        <p:spPr>
          <a:xfrm>
            <a:off x="250825" y="692150"/>
            <a:ext cx="8713788" cy="504825"/>
          </a:xfrm>
        </p:spPr>
        <p:txBody>
          <a:bodyPr/>
          <a:lstStyle/>
          <a:p>
            <a:pPr algn="l"/>
            <a:r>
              <a:rPr lang="fr-CH" altLang="de-DE" sz="2800" b="1" dirty="0">
                <a:solidFill>
                  <a:schemeClr val="tx1"/>
                </a:solidFill>
                <a:ea typeface="ＭＳ Ｐゴシック" panose="020B0600070205080204" pitchFamily="34" charset="-128"/>
              </a:rPr>
              <a:t>Et…</a:t>
            </a:r>
          </a:p>
        </p:txBody>
      </p:sp>
      <p:sp>
        <p:nvSpPr>
          <p:cNvPr id="3" name="Fußzeilenplatzhalter 2">
            <a:extLst>
              <a:ext uri="{FF2B5EF4-FFF2-40B4-BE49-F238E27FC236}">
                <a16:creationId xmlns:a16="http://schemas.microsoft.com/office/drawing/2014/main" id="{33060D07-D1C6-412F-BDAD-20F3A1EDCA7C}"/>
              </a:ext>
            </a:extLst>
          </p:cNvPr>
          <p:cNvSpPr>
            <a:spLocks noGrp="1"/>
          </p:cNvSpPr>
          <p:nvPr>
            <p:ph type="ftr" sz="quarter" idx="11"/>
          </p:nvPr>
        </p:nvSpPr>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sp>
        <p:nvSpPr>
          <p:cNvPr id="4" name="Foliennummernplatzhalter 3">
            <a:extLst>
              <a:ext uri="{FF2B5EF4-FFF2-40B4-BE49-F238E27FC236}">
                <a16:creationId xmlns:a16="http://schemas.microsoft.com/office/drawing/2014/main" id="{E3F524CA-2254-412A-800F-5E405CF86E43}"/>
              </a:ext>
            </a:extLst>
          </p:cNvPr>
          <p:cNvSpPr>
            <a:spLocks noGrp="1"/>
          </p:cNvSpPr>
          <p:nvPr>
            <p:ph type="sldNum" sz="quarter" idx="12"/>
          </p:nvPr>
        </p:nvSpPr>
        <p:spPr/>
        <p:txBody>
          <a:bodyPr/>
          <a:lstStyle/>
          <a:p>
            <a:fld id="{90479C79-6706-4FC3-B937-D50B950CEBA9}" type="slidenum">
              <a:rPr lang="de-CH" smtClean="0">
                <a:solidFill>
                  <a:prstClr val="black">
                    <a:tint val="75000"/>
                  </a:prstClr>
                </a:solidFill>
              </a:rPr>
              <a:pPr/>
              <a:t>18</a:t>
            </a:fld>
            <a:endParaRPr lang="de-CH" dirty="0">
              <a:solidFill>
                <a:prstClr val="black">
                  <a:tint val="75000"/>
                </a:prstClr>
              </a:solidFill>
            </a:endParaRPr>
          </a:p>
        </p:txBody>
      </p:sp>
      <p:pic>
        <p:nvPicPr>
          <p:cNvPr id="6" name="Image 5">
            <a:extLst>
              <a:ext uri="{FF2B5EF4-FFF2-40B4-BE49-F238E27FC236}">
                <a16:creationId xmlns:a16="http://schemas.microsoft.com/office/drawing/2014/main" id="{36B182F4-5E5A-4ECC-B48A-1860173C23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484857"/>
            <a:ext cx="3665944" cy="2664296"/>
          </a:xfrm>
          <a:prstGeom prst="rect">
            <a:avLst/>
          </a:prstGeom>
          <a:noFill/>
        </p:spPr>
      </p:pic>
    </p:spTree>
    <p:extLst>
      <p:ext uri="{BB962C8B-B14F-4D97-AF65-F5344CB8AC3E}">
        <p14:creationId xmlns:p14="http://schemas.microsoft.com/office/powerpoint/2010/main" val="341867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29F9454A-D210-4C34-8BFD-63BB3DF0573D}"/>
              </a:ext>
            </a:extLst>
          </p:cNvPr>
          <p:cNvSpPr>
            <a:spLocks noGrp="1"/>
          </p:cNvSpPr>
          <p:nvPr>
            <p:ph type="title"/>
          </p:nvPr>
        </p:nvSpPr>
        <p:spPr>
          <a:xfrm>
            <a:off x="468313" y="825500"/>
            <a:ext cx="8280400" cy="581025"/>
          </a:xfrm>
        </p:spPr>
        <p:txBody>
          <a:bodyPr/>
          <a:lstStyle/>
          <a:p>
            <a:r>
              <a:rPr lang="fr-CH" altLang="fr-FR"/>
              <a:t>Romandie Formation au sein des RH</a:t>
            </a:r>
          </a:p>
        </p:txBody>
      </p:sp>
      <p:sp>
        <p:nvSpPr>
          <p:cNvPr id="4" name="Espace réservé du texte 3">
            <a:extLst>
              <a:ext uri="{FF2B5EF4-FFF2-40B4-BE49-F238E27FC236}">
                <a16:creationId xmlns:a16="http://schemas.microsoft.com/office/drawing/2014/main" id="{76E34907-7349-4DCD-A031-A0448129F769}"/>
              </a:ext>
            </a:extLst>
          </p:cNvPr>
          <p:cNvSpPr>
            <a:spLocks noGrp="1"/>
          </p:cNvSpPr>
          <p:nvPr>
            <p:ph type="body" sz="quarter" idx="12"/>
          </p:nvPr>
        </p:nvSpPr>
        <p:spPr>
          <a:xfrm>
            <a:off x="395288" y="1773238"/>
            <a:ext cx="8280400" cy="4392612"/>
          </a:xfrm>
        </p:spPr>
        <p:txBody>
          <a:bodyPr>
            <a:normAutofit/>
          </a:bodyPr>
          <a:lstStyle/>
          <a:p>
            <a:pPr eaLnBrk="1" hangingPunct="1">
              <a:lnSpc>
                <a:spcPct val="170000"/>
              </a:lnSpc>
              <a:buFont typeface="Arial" panose="020B0604020202020204" pitchFamily="34" charset="0"/>
              <a:buChar char="•"/>
              <a:defRPr/>
            </a:pPr>
            <a:r>
              <a:rPr lang="fr-CH" altLang="fr-FR" dirty="0">
                <a:latin typeface="+mj-lt"/>
                <a:cs typeface="Arial" panose="020B0604020202020204" pitchFamily="34" charset="0"/>
              </a:rPr>
              <a:t> Plus de </a:t>
            </a:r>
            <a:r>
              <a:rPr lang="fr-CH" altLang="fr-FR" b="1" dirty="0">
                <a:solidFill>
                  <a:srgbClr val="008AC9"/>
                </a:solidFill>
                <a:latin typeface="+mj-lt"/>
                <a:cs typeface="Arial" panose="020B0604020202020204" pitchFamily="34" charset="0"/>
              </a:rPr>
              <a:t>15 années </a:t>
            </a:r>
            <a:r>
              <a:rPr lang="fr-CH" altLang="fr-FR" dirty="0">
                <a:latin typeface="+mj-lt"/>
                <a:cs typeface="Arial" panose="020B0604020202020204" pitchFamily="34" charset="0"/>
              </a:rPr>
              <a:t>d’expérience concrète dans l’organisation des formations en RH</a:t>
            </a:r>
          </a:p>
          <a:p>
            <a:pPr eaLnBrk="1" hangingPunct="1">
              <a:lnSpc>
                <a:spcPct val="170000"/>
              </a:lnSpc>
              <a:buFont typeface="Arial" panose="020B0604020202020204" pitchFamily="34" charset="0"/>
              <a:buChar char="•"/>
              <a:defRPr/>
            </a:pPr>
            <a:r>
              <a:rPr lang="fr-CH" altLang="fr-FR" dirty="0">
                <a:latin typeface="+mj-lt"/>
                <a:cs typeface="Arial" panose="020B0604020202020204" pitchFamily="34" charset="0"/>
              </a:rPr>
              <a:t>Plus de </a:t>
            </a:r>
            <a:r>
              <a:rPr lang="fr-CH" altLang="fr-FR" b="1" dirty="0">
                <a:solidFill>
                  <a:srgbClr val="008AC9"/>
                </a:solidFill>
                <a:latin typeface="+mj-lt"/>
                <a:cs typeface="Arial" panose="020B0604020202020204" pitchFamily="34" charset="0"/>
              </a:rPr>
              <a:t>2’500</a:t>
            </a:r>
            <a:r>
              <a:rPr lang="fr-CH" altLang="fr-FR" dirty="0">
                <a:latin typeface="+mj-lt"/>
                <a:cs typeface="Arial" panose="020B0604020202020204" pitchFamily="34" charset="0"/>
              </a:rPr>
              <a:t> personnes ont obtenu leur </a:t>
            </a:r>
            <a:r>
              <a:rPr lang="fr-CH" altLang="fr-FR" b="1" dirty="0">
                <a:solidFill>
                  <a:srgbClr val="008AC9"/>
                </a:solidFill>
                <a:latin typeface="+mj-lt"/>
                <a:cs typeface="Arial" panose="020B0604020202020204" pitchFamily="34" charset="0"/>
              </a:rPr>
              <a:t>Certificat RH</a:t>
            </a:r>
          </a:p>
          <a:p>
            <a:pPr>
              <a:lnSpc>
                <a:spcPct val="160000"/>
              </a:lnSpc>
              <a:buFont typeface="Arial" panose="020B0604020202020204" pitchFamily="34" charset="0"/>
              <a:buChar char="•"/>
              <a:defRPr/>
            </a:pPr>
            <a:r>
              <a:rPr lang="fr-CH" altLang="fr-FR" dirty="0">
                <a:latin typeface="+mj-lt"/>
                <a:cs typeface="Arial" panose="020B0604020202020204" pitchFamily="34" charset="0"/>
              </a:rPr>
              <a:t> Plus de </a:t>
            </a:r>
            <a:r>
              <a:rPr lang="fr-CH" altLang="fr-FR" b="1" dirty="0">
                <a:solidFill>
                  <a:srgbClr val="008AC9"/>
                </a:solidFill>
                <a:latin typeface="+mj-lt"/>
                <a:cs typeface="Arial" panose="020B0604020202020204" pitchFamily="34" charset="0"/>
              </a:rPr>
              <a:t>500</a:t>
            </a:r>
            <a:r>
              <a:rPr lang="fr-CH" altLang="fr-FR" dirty="0">
                <a:latin typeface="+mj-lt"/>
                <a:cs typeface="Arial" panose="020B0604020202020204" pitchFamily="34" charset="0"/>
              </a:rPr>
              <a:t> </a:t>
            </a:r>
            <a:r>
              <a:rPr lang="fr-CH" altLang="fr-FR" dirty="0">
                <a:cs typeface="Arial" panose="020B0604020202020204" pitchFamily="34" charset="0"/>
              </a:rPr>
              <a:t>personnes ont obtenu leur </a:t>
            </a:r>
            <a:r>
              <a:rPr lang="fr-CH" altLang="fr-FR" b="1" dirty="0">
                <a:solidFill>
                  <a:srgbClr val="008AC9"/>
                </a:solidFill>
                <a:latin typeface="+mj-lt"/>
                <a:cs typeface="Arial" panose="020B0604020202020204" pitchFamily="34" charset="0"/>
              </a:rPr>
              <a:t>Brevet RH</a:t>
            </a:r>
            <a:r>
              <a:rPr lang="fr-CH" dirty="0">
                <a:latin typeface="+mj-lt"/>
                <a:cs typeface="Arial" panose="020B0604020202020204" pitchFamily="34" charset="0"/>
              </a:rPr>
              <a:t> </a:t>
            </a:r>
            <a:endParaRPr lang="fr-CH" dirty="0">
              <a:latin typeface="+mj-lt"/>
            </a:endParaRPr>
          </a:p>
        </p:txBody>
      </p:sp>
      <p:sp>
        <p:nvSpPr>
          <p:cNvPr id="7" name="Espace réservé du texte 3">
            <a:extLst>
              <a:ext uri="{FF2B5EF4-FFF2-40B4-BE49-F238E27FC236}">
                <a16:creationId xmlns:a16="http://schemas.microsoft.com/office/drawing/2014/main" id="{72F972FE-BEE6-4D29-BDDC-698553D9427F}"/>
              </a:ext>
            </a:extLst>
          </p:cNvPr>
          <p:cNvSpPr txBox="1">
            <a:spLocks/>
          </p:cNvSpPr>
          <p:nvPr/>
        </p:nvSpPr>
        <p:spPr bwMode="auto">
          <a:xfrm>
            <a:off x="4471988" y="165100"/>
            <a:ext cx="44291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fontScale="92500" lnSpcReduction="10000"/>
          </a:bodyPr>
          <a:lstStyle>
            <a:lvl1pPr marL="0" indent="0" algn="r" rtl="0" eaLnBrk="0" fontAlgn="base" hangingPunct="0">
              <a:spcBef>
                <a:spcPct val="20000"/>
              </a:spcBef>
              <a:spcAft>
                <a:spcPct val="0"/>
              </a:spcAft>
              <a:buFont typeface="Arial" pitchFamily="34" charset="0"/>
              <a:buNone/>
              <a:defRPr sz="900" b="0" kern="1200">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fr-CH" altLang="fr-FR" sz="1200" dirty="0">
                <a:solidFill>
                  <a:srgbClr val="008AC9"/>
                </a:solidFill>
              </a:rPr>
              <a:t>Brevet fédéral</a:t>
            </a:r>
          </a:p>
          <a:p>
            <a:pPr>
              <a:defRPr/>
            </a:pPr>
            <a:r>
              <a:rPr lang="fr-CH" altLang="fr-FR" sz="1200" dirty="0">
                <a:solidFill>
                  <a:srgbClr val="008AC9"/>
                </a:solidFill>
              </a:rPr>
              <a:t>de Spécialiste en ressources humaines</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18E985-D6C6-43B2-8584-B0B7F069F59F}"/>
              </a:ext>
            </a:extLst>
          </p:cNvPr>
          <p:cNvSpPr>
            <a:spLocks noGrp="1"/>
          </p:cNvSpPr>
          <p:nvPr>
            <p:ph idx="1"/>
          </p:nvPr>
        </p:nvSpPr>
        <p:spPr>
          <a:xfrm>
            <a:off x="457200" y="1600202"/>
            <a:ext cx="8229600" cy="4997150"/>
          </a:xfrm>
        </p:spPr>
        <p:txBody>
          <a:bodyPr vert="horz" lIns="91440" tIns="45720" rIns="91440" bIns="45720" rtlCol="0" anchor="t">
            <a:normAutofit/>
          </a:bodyPr>
          <a:lstStyle/>
          <a:p>
            <a:pPr marL="0" indent="0">
              <a:lnSpc>
                <a:spcPct val="120000"/>
              </a:lnSpc>
              <a:spcBef>
                <a:spcPts val="0"/>
              </a:spcBef>
              <a:buNone/>
            </a:pPr>
            <a:endParaRPr lang="de-CH" sz="2400" dirty="0"/>
          </a:p>
          <a:p>
            <a:pPr marL="0" indent="0">
              <a:lnSpc>
                <a:spcPct val="120000"/>
              </a:lnSpc>
              <a:spcBef>
                <a:spcPts val="0"/>
              </a:spcBef>
              <a:buNone/>
            </a:pPr>
            <a:endParaRPr lang="de-CH" sz="2400" dirty="0"/>
          </a:p>
        </p:txBody>
      </p:sp>
      <p:sp>
        <p:nvSpPr>
          <p:cNvPr id="4" name="Foliennummernplatzhalter 3">
            <a:extLst>
              <a:ext uri="{FF2B5EF4-FFF2-40B4-BE49-F238E27FC236}">
                <a16:creationId xmlns:a16="http://schemas.microsoft.com/office/drawing/2014/main" id="{B7258F78-2416-4EE0-9868-DD3CD4E30EA6}"/>
              </a:ext>
            </a:extLst>
          </p:cNvPr>
          <p:cNvSpPr>
            <a:spLocks noGrp="1"/>
          </p:cNvSpPr>
          <p:nvPr>
            <p:ph type="sldNum" sz="quarter" idx="12"/>
          </p:nvPr>
        </p:nvSpPr>
        <p:spPr/>
        <p:txBody>
          <a:bodyPr/>
          <a:lstStyle/>
          <a:p>
            <a:r>
              <a:rPr lang="de-CH" dirty="0">
                <a:solidFill>
                  <a:prstClr val="black">
                    <a:tint val="75000"/>
                  </a:prstClr>
                </a:solidFill>
              </a:rPr>
              <a:t>3</a:t>
            </a:r>
          </a:p>
        </p:txBody>
      </p:sp>
      <p:sp>
        <p:nvSpPr>
          <p:cNvPr id="5" name="Titel 4">
            <a:extLst>
              <a:ext uri="{FF2B5EF4-FFF2-40B4-BE49-F238E27FC236}">
                <a16:creationId xmlns:a16="http://schemas.microsoft.com/office/drawing/2014/main" id="{574FED59-A308-47F2-9804-4D4C9AEC64E5}"/>
              </a:ext>
            </a:extLst>
          </p:cNvPr>
          <p:cNvSpPr>
            <a:spLocks noGrp="1"/>
          </p:cNvSpPr>
          <p:nvPr>
            <p:ph type="title"/>
          </p:nvPr>
        </p:nvSpPr>
        <p:spPr/>
        <p:txBody>
          <a:bodyPr/>
          <a:lstStyle/>
          <a:p>
            <a:r>
              <a:rPr lang="fr-FR" dirty="0">
                <a:latin typeface="Calibri" pitchFamily="34" charset="0"/>
              </a:rPr>
              <a:t>Evolution du nombre de participant-e-s à l’examen professionnel</a:t>
            </a:r>
          </a:p>
        </p:txBody>
      </p:sp>
      <p:sp>
        <p:nvSpPr>
          <p:cNvPr id="3" name="Fußzeilenplatzhalter 2">
            <a:extLst>
              <a:ext uri="{FF2B5EF4-FFF2-40B4-BE49-F238E27FC236}">
                <a16:creationId xmlns:a16="http://schemas.microsoft.com/office/drawing/2014/main" id="{3FB3486A-5728-4D8E-8B37-42909B307C56}"/>
              </a:ext>
            </a:extLst>
          </p:cNvPr>
          <p:cNvSpPr>
            <a:spLocks noGrp="1"/>
          </p:cNvSpPr>
          <p:nvPr>
            <p:ph type="ftr" sz="quarter" idx="11"/>
          </p:nvPr>
        </p:nvSpPr>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graphicFrame>
        <p:nvGraphicFramePr>
          <p:cNvPr id="6" name="Object 8">
            <a:extLst>
              <a:ext uri="{FF2B5EF4-FFF2-40B4-BE49-F238E27FC236}">
                <a16:creationId xmlns:a16="http://schemas.microsoft.com/office/drawing/2014/main" id="{6B3D57CC-B816-4964-BB62-90F9A3F58BA3}"/>
              </a:ext>
            </a:extLst>
          </p:cNvPr>
          <p:cNvGraphicFramePr>
            <a:graphicFrameLocks noChangeAspect="1"/>
          </p:cNvGraphicFramePr>
          <p:nvPr>
            <p:extLst>
              <p:ext uri="{D42A27DB-BD31-4B8C-83A1-F6EECF244321}">
                <p14:modId xmlns:p14="http://schemas.microsoft.com/office/powerpoint/2010/main" val="3439815712"/>
              </p:ext>
            </p:extLst>
          </p:nvPr>
        </p:nvGraphicFramePr>
        <p:xfrm>
          <a:off x="323528" y="1772816"/>
          <a:ext cx="8610189" cy="4673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0110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a:extLst>
              <a:ext uri="{FF2B5EF4-FFF2-40B4-BE49-F238E27FC236}">
                <a16:creationId xmlns:a16="http://schemas.microsoft.com/office/drawing/2014/main" id="{AD43A7AF-65DC-460A-A63A-CFB4797190B3}"/>
              </a:ext>
            </a:extLst>
          </p:cNvPr>
          <p:cNvSpPr>
            <a:spLocks noGrp="1"/>
          </p:cNvSpPr>
          <p:nvPr>
            <p:ph type="title"/>
          </p:nvPr>
        </p:nvSpPr>
        <p:spPr>
          <a:xfrm>
            <a:off x="216694" y="585788"/>
            <a:ext cx="8280400" cy="581025"/>
          </a:xfrm>
        </p:spPr>
        <p:txBody>
          <a:bodyPr/>
          <a:lstStyle/>
          <a:p>
            <a:r>
              <a:rPr lang="fr-CH" altLang="fr-FR" dirty="0"/>
              <a:t>Structure de la formation</a:t>
            </a:r>
          </a:p>
        </p:txBody>
      </p:sp>
      <p:sp>
        <p:nvSpPr>
          <p:cNvPr id="24579" name="ZoneTexte 2">
            <a:extLst>
              <a:ext uri="{FF2B5EF4-FFF2-40B4-BE49-F238E27FC236}">
                <a16:creationId xmlns:a16="http://schemas.microsoft.com/office/drawing/2014/main" id="{58312948-18D0-47DC-829C-4F1CF853276D}"/>
              </a:ext>
            </a:extLst>
          </p:cNvPr>
          <p:cNvSpPr txBox="1">
            <a:spLocks noChangeArrowheads="1"/>
          </p:cNvSpPr>
          <p:nvPr/>
        </p:nvSpPr>
        <p:spPr bwMode="auto">
          <a:xfrm>
            <a:off x="684213" y="1844675"/>
            <a:ext cx="73453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108585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fr-CH" altLang="fr-FR" sz="2200">
              <a:latin typeface="HelveticaNeueLT Pro 45 Lt" pitchFamily="34" charset="0"/>
            </a:endParaRPr>
          </a:p>
        </p:txBody>
      </p:sp>
      <p:sp>
        <p:nvSpPr>
          <p:cNvPr id="24580" name="ZoneTexte 4">
            <a:extLst>
              <a:ext uri="{FF2B5EF4-FFF2-40B4-BE49-F238E27FC236}">
                <a16:creationId xmlns:a16="http://schemas.microsoft.com/office/drawing/2014/main" id="{7B671AD5-9D87-4D95-835C-41E6EC77E581}"/>
              </a:ext>
            </a:extLst>
          </p:cNvPr>
          <p:cNvSpPr txBox="1">
            <a:spLocks noChangeArrowheads="1"/>
          </p:cNvSpPr>
          <p:nvPr/>
        </p:nvSpPr>
        <p:spPr bwMode="auto">
          <a:xfrm>
            <a:off x="428625" y="1914525"/>
            <a:ext cx="84645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200025">
              <a:spcBef>
                <a:spcPct val="20000"/>
              </a:spcBef>
              <a:buFont typeface="Arial" panose="020B0604020202020204" pitchFamily="34" charset="0"/>
              <a:buChar char="•"/>
              <a:tabLst>
                <a:tab pos="4038600" algn="l"/>
              </a:tabLst>
              <a:defRPr sz="3200">
                <a:solidFill>
                  <a:schemeClr val="tx1"/>
                </a:solidFill>
                <a:latin typeface="Calibri" panose="020F0502020204030204" pitchFamily="34" charset="0"/>
              </a:defRPr>
            </a:lvl1pPr>
            <a:lvl2pPr marL="742950" indent="-285750" defTabSz="200025">
              <a:spcBef>
                <a:spcPct val="20000"/>
              </a:spcBef>
              <a:buFont typeface="Arial" panose="020B0604020202020204" pitchFamily="34" charset="0"/>
              <a:buChar char="–"/>
              <a:tabLst>
                <a:tab pos="4038600" algn="l"/>
              </a:tabLst>
              <a:defRPr sz="2800">
                <a:solidFill>
                  <a:schemeClr val="tx1"/>
                </a:solidFill>
                <a:latin typeface="Calibri" panose="020F0502020204030204" pitchFamily="34" charset="0"/>
              </a:defRPr>
            </a:lvl2pPr>
            <a:lvl3pPr marL="1143000" indent="-228600" defTabSz="200025">
              <a:spcBef>
                <a:spcPct val="20000"/>
              </a:spcBef>
              <a:buFont typeface="Arial" panose="020B0604020202020204" pitchFamily="34" charset="0"/>
              <a:buChar char="•"/>
              <a:tabLst>
                <a:tab pos="4038600" algn="l"/>
              </a:tabLst>
              <a:defRPr sz="2400">
                <a:solidFill>
                  <a:schemeClr val="tx1"/>
                </a:solidFill>
                <a:latin typeface="Calibri" panose="020F0502020204030204" pitchFamily="34" charset="0"/>
              </a:defRPr>
            </a:lvl3pPr>
            <a:lvl4pPr marL="1600200" indent="-228600" defTabSz="200025">
              <a:spcBef>
                <a:spcPct val="20000"/>
              </a:spcBef>
              <a:buFont typeface="Arial" panose="020B0604020202020204" pitchFamily="34" charset="0"/>
              <a:buChar char="–"/>
              <a:tabLst>
                <a:tab pos="4038600" algn="l"/>
              </a:tabLst>
              <a:defRPr sz="2000">
                <a:solidFill>
                  <a:schemeClr val="tx1"/>
                </a:solidFill>
                <a:latin typeface="Calibri" panose="020F0502020204030204" pitchFamily="34" charset="0"/>
              </a:defRPr>
            </a:lvl4pPr>
            <a:lvl5pPr marL="2057400" indent="-228600" defTabSz="200025">
              <a:spcBef>
                <a:spcPct val="20000"/>
              </a:spcBef>
              <a:buFont typeface="Arial" panose="020B0604020202020204" pitchFamily="34" charset="0"/>
              <a:buChar char="»"/>
              <a:tabLst>
                <a:tab pos="4038600" algn="l"/>
              </a:tabLst>
              <a:defRPr sz="2000">
                <a:solidFill>
                  <a:schemeClr val="tx1"/>
                </a:solidFill>
                <a:latin typeface="Calibri" panose="020F0502020204030204" pitchFamily="34" charset="0"/>
              </a:defRPr>
            </a:lvl5pPr>
            <a:lvl6pPr marL="2514600" indent="-228600" defTabSz="200025" eaLnBrk="0" fontAlgn="base" hangingPunct="0">
              <a:spcBef>
                <a:spcPct val="20000"/>
              </a:spcBef>
              <a:spcAft>
                <a:spcPct val="0"/>
              </a:spcAft>
              <a:buFont typeface="Arial" panose="020B0604020202020204" pitchFamily="34" charset="0"/>
              <a:buChar char="»"/>
              <a:tabLst>
                <a:tab pos="4038600" algn="l"/>
              </a:tabLst>
              <a:defRPr sz="2000">
                <a:solidFill>
                  <a:schemeClr val="tx1"/>
                </a:solidFill>
                <a:latin typeface="Calibri" panose="020F0502020204030204" pitchFamily="34" charset="0"/>
              </a:defRPr>
            </a:lvl6pPr>
            <a:lvl7pPr marL="2971800" indent="-228600" defTabSz="200025" eaLnBrk="0" fontAlgn="base" hangingPunct="0">
              <a:spcBef>
                <a:spcPct val="20000"/>
              </a:spcBef>
              <a:spcAft>
                <a:spcPct val="0"/>
              </a:spcAft>
              <a:buFont typeface="Arial" panose="020B0604020202020204" pitchFamily="34" charset="0"/>
              <a:buChar char="»"/>
              <a:tabLst>
                <a:tab pos="4038600" algn="l"/>
              </a:tabLst>
              <a:defRPr sz="2000">
                <a:solidFill>
                  <a:schemeClr val="tx1"/>
                </a:solidFill>
                <a:latin typeface="Calibri" panose="020F0502020204030204" pitchFamily="34" charset="0"/>
              </a:defRPr>
            </a:lvl7pPr>
            <a:lvl8pPr marL="3429000" indent="-228600" defTabSz="200025" eaLnBrk="0" fontAlgn="base" hangingPunct="0">
              <a:spcBef>
                <a:spcPct val="20000"/>
              </a:spcBef>
              <a:spcAft>
                <a:spcPct val="0"/>
              </a:spcAft>
              <a:buFont typeface="Arial" panose="020B0604020202020204" pitchFamily="34" charset="0"/>
              <a:buChar char="»"/>
              <a:tabLst>
                <a:tab pos="4038600" algn="l"/>
              </a:tabLst>
              <a:defRPr sz="2000">
                <a:solidFill>
                  <a:schemeClr val="tx1"/>
                </a:solidFill>
                <a:latin typeface="Calibri" panose="020F0502020204030204" pitchFamily="34" charset="0"/>
              </a:defRPr>
            </a:lvl8pPr>
            <a:lvl9pPr marL="3886200" indent="-228600" defTabSz="200025" eaLnBrk="0" fontAlgn="base" hangingPunct="0">
              <a:spcBef>
                <a:spcPct val="20000"/>
              </a:spcBef>
              <a:spcAft>
                <a:spcPct val="0"/>
              </a:spcAft>
              <a:buFont typeface="Arial" panose="020B0604020202020204" pitchFamily="34" charset="0"/>
              <a:buChar char="»"/>
              <a:tabLst>
                <a:tab pos="4038600" algn="l"/>
              </a:tabLst>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fr-CH" altLang="fr-FR" sz="2000" dirty="0">
                <a:latin typeface="Arial" panose="020B0604020202020204" pitchFamily="34" charset="0"/>
                <a:cs typeface="Arial" panose="020B0604020202020204" pitchFamily="34" charset="0"/>
              </a:rPr>
              <a:t>	</a:t>
            </a:r>
            <a:endParaRPr lang="fr-CH" altLang="fr-FR" sz="2500" dirty="0">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fr-CH" altLang="fr-FR" sz="1600" dirty="0">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fr-CH" altLang="fr-FR" sz="2500" dirty="0">
              <a:latin typeface="Arial" panose="020B0604020202020204" pitchFamily="34" charset="0"/>
              <a:cs typeface="Arial" panose="020B0604020202020204" pitchFamily="34" charset="0"/>
            </a:endParaRPr>
          </a:p>
        </p:txBody>
      </p:sp>
      <p:sp>
        <p:nvSpPr>
          <p:cNvPr id="9" name="Espace réservé du texte 3">
            <a:extLst>
              <a:ext uri="{FF2B5EF4-FFF2-40B4-BE49-F238E27FC236}">
                <a16:creationId xmlns:a16="http://schemas.microsoft.com/office/drawing/2014/main" id="{761876C2-CD9A-4E2B-9D98-D563AB3A7ACA}"/>
              </a:ext>
            </a:extLst>
          </p:cNvPr>
          <p:cNvSpPr txBox="1">
            <a:spLocks/>
          </p:cNvSpPr>
          <p:nvPr/>
        </p:nvSpPr>
        <p:spPr bwMode="auto">
          <a:xfrm>
            <a:off x="4471988" y="165100"/>
            <a:ext cx="44291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fontScale="92500" lnSpcReduction="10000"/>
          </a:bodyPr>
          <a:lstStyle>
            <a:lvl1pPr marL="0" indent="0" algn="r" rtl="0" eaLnBrk="0" fontAlgn="base" hangingPunct="0">
              <a:spcBef>
                <a:spcPct val="20000"/>
              </a:spcBef>
              <a:spcAft>
                <a:spcPct val="0"/>
              </a:spcAft>
              <a:buFont typeface="Arial" pitchFamily="34" charset="0"/>
              <a:buNone/>
              <a:defRPr sz="900" b="0" kern="1200">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fr-CH" altLang="fr-FR" sz="1200" dirty="0">
                <a:solidFill>
                  <a:srgbClr val="008AC9"/>
                </a:solidFill>
              </a:rPr>
              <a:t>Brevet fédéral</a:t>
            </a:r>
          </a:p>
          <a:p>
            <a:pPr>
              <a:defRPr/>
            </a:pPr>
            <a:r>
              <a:rPr lang="fr-CH" altLang="fr-FR" sz="1200" dirty="0">
                <a:solidFill>
                  <a:srgbClr val="008AC9"/>
                </a:solidFill>
              </a:rPr>
              <a:t>de Spécialiste en ressources humaines</a:t>
            </a:r>
          </a:p>
        </p:txBody>
      </p:sp>
      <p:pic>
        <p:nvPicPr>
          <p:cNvPr id="7" name="Image 6">
            <a:hlinkClick r:id="rId3"/>
            <a:extLst>
              <a:ext uri="{FF2B5EF4-FFF2-40B4-BE49-F238E27FC236}">
                <a16:creationId xmlns:a16="http://schemas.microsoft.com/office/drawing/2014/main" id="{17F950E2-FA88-4BB3-AB03-FD3D5BA9FD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00187" y="1320200"/>
            <a:ext cx="6143625" cy="5370442"/>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a:extLst>
              <a:ext uri="{FF2B5EF4-FFF2-40B4-BE49-F238E27FC236}">
                <a16:creationId xmlns:a16="http://schemas.microsoft.com/office/drawing/2014/main" id="{52E41126-1FEC-4C68-92B7-25D2E7215D41}"/>
              </a:ext>
            </a:extLst>
          </p:cNvPr>
          <p:cNvSpPr>
            <a:spLocks noGrp="1"/>
          </p:cNvSpPr>
          <p:nvPr>
            <p:ph type="title"/>
          </p:nvPr>
        </p:nvSpPr>
        <p:spPr>
          <a:xfrm>
            <a:off x="395288" y="976313"/>
            <a:ext cx="8280400" cy="581025"/>
          </a:xfrm>
        </p:spPr>
        <p:txBody>
          <a:bodyPr>
            <a:normAutofit fontScale="90000"/>
          </a:bodyPr>
          <a:lstStyle/>
          <a:p>
            <a:pPr>
              <a:defRPr/>
            </a:pPr>
            <a:r>
              <a:rPr lang="fr-CH" altLang="fr-FR" dirty="0"/>
              <a:t>Répartition des modules  – </a:t>
            </a:r>
            <a:br>
              <a:rPr lang="fr-CH" altLang="fr-FR" dirty="0"/>
            </a:br>
            <a:r>
              <a:rPr lang="fr-CH" altLang="fr-FR" dirty="0"/>
              <a:t>Connaissance des bases interdisciplinaires</a:t>
            </a:r>
          </a:p>
        </p:txBody>
      </p:sp>
      <p:sp>
        <p:nvSpPr>
          <p:cNvPr id="26627" name="Espace réservé du texte 3">
            <a:extLst>
              <a:ext uri="{FF2B5EF4-FFF2-40B4-BE49-F238E27FC236}">
                <a16:creationId xmlns:a16="http://schemas.microsoft.com/office/drawing/2014/main" id="{E46342BA-7D6A-4988-B314-7490992BBC34}"/>
              </a:ext>
            </a:extLst>
          </p:cNvPr>
          <p:cNvSpPr>
            <a:spLocks noGrp="1"/>
          </p:cNvSpPr>
          <p:nvPr>
            <p:ph type="body" sz="quarter" idx="12"/>
          </p:nvPr>
        </p:nvSpPr>
        <p:spPr>
          <a:xfrm>
            <a:off x="539750" y="1484313"/>
            <a:ext cx="8569325" cy="4679950"/>
          </a:xfrm>
        </p:spPr>
        <p:txBody>
          <a:bodyPr/>
          <a:lstStyle/>
          <a:p>
            <a:pPr marL="0" indent="0">
              <a:buFont typeface="Lucida Grande"/>
              <a:buNone/>
            </a:pPr>
            <a:r>
              <a:rPr lang="fr-CH" altLang="fr-FR" sz="1600">
                <a:latin typeface="HelveticaNeueLT Pro 45 Lt" pitchFamily="34" charset="0"/>
                <a:cs typeface="Arial" panose="020B0604020202020204" pitchFamily="34" charset="0"/>
              </a:rPr>
              <a:t>							</a:t>
            </a:r>
            <a:r>
              <a:rPr lang="fr-CH" altLang="fr-FR" sz="1400">
                <a:latin typeface="Arial" panose="020B0604020202020204" pitchFamily="34" charset="0"/>
                <a:cs typeface="Arial" panose="020B0604020202020204" pitchFamily="34" charset="0"/>
              </a:rPr>
              <a:t>     </a:t>
            </a:r>
            <a:r>
              <a:rPr lang="fr-CH" altLang="fr-FR" sz="1600">
                <a:latin typeface="Arial" panose="020B0604020202020204" pitchFamily="34" charset="0"/>
                <a:cs typeface="Arial" panose="020B0604020202020204" pitchFamily="34" charset="0"/>
              </a:rPr>
              <a:t> 							      périodes</a:t>
            </a:r>
            <a:r>
              <a:rPr lang="fr-CH" altLang="fr-FR" sz="1400">
                <a:latin typeface="HelveticaNeueLT Pro 45 Lt" pitchFamily="34" charset="0"/>
                <a:cs typeface="Arial" panose="020B0604020202020204" pitchFamily="34" charset="0"/>
              </a:rPr>
              <a:t>				</a:t>
            </a:r>
          </a:p>
          <a:p>
            <a:pPr marL="0" indent="0" algn="just">
              <a:buFont typeface="Lucida Grande"/>
              <a:buNone/>
            </a:pPr>
            <a:endParaRPr lang="fr-CH" altLang="fr-FR" sz="1400">
              <a:latin typeface="HelveticaNeueLT Pro 45 Lt" pitchFamily="34" charset="0"/>
              <a:cs typeface="Arial" panose="020B0604020202020204" pitchFamily="34" charset="0"/>
            </a:endParaRPr>
          </a:p>
          <a:p>
            <a:pPr marL="0" indent="0" algn="just">
              <a:buFont typeface="Lucida Grande"/>
              <a:buNone/>
            </a:pPr>
            <a:endParaRPr lang="fr-CH" altLang="fr-FR" sz="1600">
              <a:latin typeface="HelveticaNeueLT Pro 45 Lt" pitchFamily="34" charset="0"/>
              <a:cs typeface="Arial" panose="020B0604020202020204" pitchFamily="34" charset="0"/>
            </a:endParaRPr>
          </a:p>
          <a:p>
            <a:pPr marL="0" indent="0" algn="just">
              <a:buFont typeface="Lucida Grande"/>
              <a:buNone/>
            </a:pPr>
            <a:endParaRPr lang="fr-CH" altLang="fr-FR" sz="1600">
              <a:latin typeface="HelveticaNeueLT Pro 45 Lt" pitchFamily="34" charset="0"/>
              <a:cs typeface="Arial" panose="020B0604020202020204" pitchFamily="34" charset="0"/>
            </a:endParaRPr>
          </a:p>
          <a:p>
            <a:pPr marL="0" indent="0" algn="just">
              <a:buFont typeface="Lucida Grande"/>
              <a:buNone/>
            </a:pPr>
            <a:endParaRPr lang="fr-CH" altLang="fr-FR" sz="1600">
              <a:latin typeface="HelveticaNeueLT Pro 45 Lt" pitchFamily="34" charset="0"/>
              <a:cs typeface="Arial" panose="020B0604020202020204" pitchFamily="34" charset="0"/>
            </a:endParaRPr>
          </a:p>
          <a:p>
            <a:pPr marL="0" indent="0" algn="just">
              <a:buFont typeface="Lucida Grande"/>
              <a:buNone/>
            </a:pPr>
            <a:endParaRPr lang="fr-CH" altLang="fr-FR" sz="1600">
              <a:latin typeface="HelveticaNeueLT Pro 45 Lt" pitchFamily="34" charset="0"/>
              <a:cs typeface="Arial" panose="020B0604020202020204" pitchFamily="34" charset="0"/>
            </a:endParaRPr>
          </a:p>
          <a:p>
            <a:pPr marL="0" indent="0" algn="just">
              <a:buFont typeface="Lucida Grande"/>
              <a:buNone/>
            </a:pPr>
            <a:r>
              <a:rPr lang="fr-CH" altLang="fr-FR" sz="1600">
                <a:latin typeface="HelveticaNeueLT Pro 45 Lt" pitchFamily="34" charset="0"/>
                <a:cs typeface="Arial" panose="020B0604020202020204" pitchFamily="34" charset="0"/>
              </a:rPr>
              <a:t> 		</a:t>
            </a:r>
            <a:endParaRPr lang="fr-CH" altLang="fr-FR">
              <a:latin typeface="Arial" panose="020B0604020202020204" pitchFamily="34" charset="0"/>
              <a:cs typeface="Arial" panose="020B0604020202020204" pitchFamily="34" charset="0"/>
            </a:endParaRPr>
          </a:p>
        </p:txBody>
      </p:sp>
      <p:graphicFrame>
        <p:nvGraphicFramePr>
          <p:cNvPr id="2" name="Tableau 1">
            <a:extLst>
              <a:ext uri="{FF2B5EF4-FFF2-40B4-BE49-F238E27FC236}">
                <a16:creationId xmlns:a16="http://schemas.microsoft.com/office/drawing/2014/main" id="{CC36630B-1019-497B-BF7A-88EDE16DBCDE}"/>
              </a:ext>
            </a:extLst>
          </p:cNvPr>
          <p:cNvGraphicFramePr>
            <a:graphicFrameLocks noGrp="1"/>
          </p:cNvGraphicFramePr>
          <p:nvPr/>
        </p:nvGraphicFramePr>
        <p:xfrm>
          <a:off x="395288" y="1604963"/>
          <a:ext cx="8137525" cy="4740276"/>
        </p:xfrm>
        <a:graphic>
          <a:graphicData uri="http://schemas.openxmlformats.org/drawingml/2006/table">
            <a:tbl>
              <a:tblPr firstRow="1" bandRow="1">
                <a:tableStyleId>{5C22544A-7EE6-4342-B048-85BDC9FD1C3A}</a:tableStyleId>
              </a:tblPr>
              <a:tblGrid>
                <a:gridCol w="1106347">
                  <a:extLst>
                    <a:ext uri="{9D8B030D-6E8A-4147-A177-3AD203B41FA5}">
                      <a16:colId xmlns:a16="http://schemas.microsoft.com/office/drawing/2014/main" val="20000"/>
                    </a:ext>
                  </a:extLst>
                </a:gridCol>
                <a:gridCol w="5746306">
                  <a:extLst>
                    <a:ext uri="{9D8B030D-6E8A-4147-A177-3AD203B41FA5}">
                      <a16:colId xmlns:a16="http://schemas.microsoft.com/office/drawing/2014/main" val="20001"/>
                    </a:ext>
                  </a:extLst>
                </a:gridCol>
                <a:gridCol w="1284872">
                  <a:extLst>
                    <a:ext uri="{9D8B030D-6E8A-4147-A177-3AD203B41FA5}">
                      <a16:colId xmlns:a16="http://schemas.microsoft.com/office/drawing/2014/main" val="20002"/>
                    </a:ext>
                  </a:extLst>
                </a:gridCol>
              </a:tblGrid>
              <a:tr h="365770">
                <a:tc>
                  <a:txBody>
                    <a:bodyPr/>
                    <a:lstStyle/>
                    <a:p>
                      <a:r>
                        <a:rPr lang="fr-CH" sz="1800" dirty="0">
                          <a:latin typeface="Arial" panose="020B0604020202020204" pitchFamily="34" charset="0"/>
                          <a:cs typeface="Arial" panose="020B0604020202020204" pitchFamily="34" charset="0"/>
                        </a:rPr>
                        <a:t>Module</a:t>
                      </a:r>
                    </a:p>
                  </a:txBody>
                  <a:tcPr marL="91447" marR="91447" marT="45708" marB="45708"/>
                </a:tc>
                <a:tc>
                  <a:txBody>
                    <a:bodyPr/>
                    <a:lstStyle/>
                    <a:p>
                      <a:r>
                        <a:rPr lang="fr-CH" sz="1800" dirty="0">
                          <a:latin typeface="Arial" panose="020B0604020202020204" pitchFamily="34" charset="0"/>
                          <a:cs typeface="Arial" panose="020B0604020202020204" pitchFamily="34" charset="0"/>
                        </a:rPr>
                        <a:t>Thème</a:t>
                      </a:r>
                    </a:p>
                  </a:txBody>
                  <a:tcPr marL="91447" marR="91447" marT="45708" marB="45708"/>
                </a:tc>
                <a:tc>
                  <a:txBody>
                    <a:bodyPr/>
                    <a:lstStyle/>
                    <a:p>
                      <a:pPr algn="ctr"/>
                      <a:r>
                        <a:rPr lang="fr-CH" sz="1800" dirty="0">
                          <a:latin typeface="Arial" panose="020B0604020202020204" pitchFamily="34" charset="0"/>
                          <a:cs typeface="Arial" panose="020B0604020202020204" pitchFamily="34" charset="0"/>
                        </a:rPr>
                        <a:t>Périodes</a:t>
                      </a:r>
                    </a:p>
                  </a:txBody>
                  <a:tcPr marL="91447" marR="91447" marT="45708" marB="45708"/>
                </a:tc>
                <a:extLst>
                  <a:ext uri="{0D108BD9-81ED-4DB2-BD59-A6C34878D82A}">
                    <a16:rowId xmlns:a16="http://schemas.microsoft.com/office/drawing/2014/main" val="10000"/>
                  </a:ext>
                </a:extLst>
              </a:tr>
              <a:tr h="335286">
                <a:tc>
                  <a:txBody>
                    <a:bodyPr/>
                    <a:lstStyle/>
                    <a:p>
                      <a:pPr algn="ctr"/>
                      <a:r>
                        <a:rPr lang="fr-CH" sz="1600" dirty="0">
                          <a:latin typeface="Arial" panose="020B0604020202020204" pitchFamily="34" charset="0"/>
                          <a:cs typeface="Arial" panose="020B0604020202020204" pitchFamily="34" charset="0"/>
                        </a:rPr>
                        <a:t>1</a:t>
                      </a:r>
                    </a:p>
                  </a:txBody>
                  <a:tcPr marL="91447" marR="91447" marT="45708" marB="45708"/>
                </a:tc>
                <a:tc>
                  <a:txBody>
                    <a:bodyPr/>
                    <a:lstStyle/>
                    <a:p>
                      <a:r>
                        <a:rPr lang="fr-CH" sz="1600">
                          <a:latin typeface="Arial" panose="020B0604020202020204" pitchFamily="34" charset="0"/>
                          <a:cs typeface="Arial" panose="020B0604020202020204" pitchFamily="34" charset="0"/>
                        </a:rPr>
                        <a:t>Gestion de</a:t>
                      </a:r>
                      <a:r>
                        <a:rPr lang="fr-CH" sz="1600" baseline="0">
                          <a:latin typeface="Arial" panose="020B0604020202020204" pitchFamily="34" charset="0"/>
                          <a:cs typeface="Arial" panose="020B0604020202020204" pitchFamily="34" charset="0"/>
                        </a:rPr>
                        <a:t> projet</a:t>
                      </a:r>
                      <a:endParaRPr lang="fr-CH" sz="1600" dirty="0">
                        <a:latin typeface="Arial" panose="020B0604020202020204" pitchFamily="34" charset="0"/>
                        <a:cs typeface="Arial" panose="020B0604020202020204" pitchFamily="34" charset="0"/>
                      </a:endParaRPr>
                    </a:p>
                  </a:txBody>
                  <a:tcPr marL="91447" marR="91447" marT="45708" marB="45708"/>
                </a:tc>
                <a:tc>
                  <a:txBody>
                    <a:bodyPr/>
                    <a:lstStyle/>
                    <a:p>
                      <a:pPr algn="ctr"/>
                      <a:r>
                        <a:rPr lang="fr-CH" sz="1600" dirty="0">
                          <a:latin typeface="Arial" panose="020B0604020202020204" pitchFamily="34" charset="0"/>
                          <a:cs typeface="Arial" panose="020B0604020202020204" pitchFamily="34" charset="0"/>
                        </a:rPr>
                        <a:t>12</a:t>
                      </a:r>
                    </a:p>
                  </a:txBody>
                  <a:tcPr marL="91447" marR="91447" marT="45708" marB="45708"/>
                </a:tc>
                <a:extLst>
                  <a:ext uri="{0D108BD9-81ED-4DB2-BD59-A6C34878D82A}">
                    <a16:rowId xmlns:a16="http://schemas.microsoft.com/office/drawing/2014/main" val="10001"/>
                  </a:ext>
                </a:extLst>
              </a:tr>
              <a:tr h="335286">
                <a:tc>
                  <a:txBody>
                    <a:bodyPr/>
                    <a:lstStyle/>
                    <a:p>
                      <a:pPr algn="ctr"/>
                      <a:r>
                        <a:rPr lang="fr-CH" sz="1600" dirty="0">
                          <a:latin typeface="Arial" panose="020B0604020202020204" pitchFamily="34" charset="0"/>
                          <a:cs typeface="Arial" panose="020B0604020202020204" pitchFamily="34" charset="0"/>
                        </a:rPr>
                        <a:t>2</a:t>
                      </a:r>
                    </a:p>
                  </a:txBody>
                  <a:tcPr marL="91447" marR="91447" marT="45708" marB="45708"/>
                </a:tc>
                <a:tc>
                  <a:txBody>
                    <a:bodyPr/>
                    <a:lstStyle/>
                    <a:p>
                      <a:r>
                        <a:rPr lang="fr-CH" sz="1600">
                          <a:latin typeface="Arial" panose="020B0604020202020204" pitchFamily="34" charset="0"/>
                          <a:cs typeface="Arial" panose="020B0604020202020204" pitchFamily="34" charset="0"/>
                        </a:rPr>
                        <a:t>Economie</a:t>
                      </a:r>
                      <a:r>
                        <a:rPr lang="fr-CH" sz="1600" baseline="0">
                          <a:latin typeface="Arial" panose="020B0604020202020204" pitchFamily="34" charset="0"/>
                          <a:cs typeface="Arial" panose="020B0604020202020204" pitchFamily="34" charset="0"/>
                        </a:rPr>
                        <a:t> politique et sociale</a:t>
                      </a:r>
                      <a:endParaRPr lang="fr-CH" sz="1600" dirty="0">
                        <a:latin typeface="Arial" panose="020B0604020202020204" pitchFamily="34" charset="0"/>
                        <a:cs typeface="Arial" panose="020B0604020202020204" pitchFamily="34" charset="0"/>
                      </a:endParaRPr>
                    </a:p>
                  </a:txBody>
                  <a:tcPr marL="91447" marR="91447" marT="45708" marB="45708"/>
                </a:tc>
                <a:tc>
                  <a:txBody>
                    <a:bodyPr/>
                    <a:lstStyle/>
                    <a:p>
                      <a:pPr algn="ctr"/>
                      <a:r>
                        <a:rPr lang="fr-CH" sz="1600" dirty="0">
                          <a:latin typeface="Arial" panose="020B0604020202020204" pitchFamily="34" charset="0"/>
                          <a:cs typeface="Arial" panose="020B0604020202020204" pitchFamily="34" charset="0"/>
                        </a:rPr>
                        <a:t>16</a:t>
                      </a:r>
                    </a:p>
                  </a:txBody>
                  <a:tcPr marL="91447" marR="91447" marT="45708" marB="45708"/>
                </a:tc>
                <a:extLst>
                  <a:ext uri="{0D108BD9-81ED-4DB2-BD59-A6C34878D82A}">
                    <a16:rowId xmlns:a16="http://schemas.microsoft.com/office/drawing/2014/main" val="10002"/>
                  </a:ext>
                </a:extLst>
              </a:tr>
              <a:tr h="335286">
                <a:tc>
                  <a:txBody>
                    <a:bodyPr/>
                    <a:lstStyle/>
                    <a:p>
                      <a:pPr algn="ctr"/>
                      <a:r>
                        <a:rPr lang="fr-CH" sz="1600" dirty="0">
                          <a:latin typeface="Arial" panose="020B0604020202020204" pitchFamily="34" charset="0"/>
                          <a:cs typeface="Arial" panose="020B0604020202020204" pitchFamily="34" charset="0"/>
                        </a:rPr>
                        <a:t>3</a:t>
                      </a:r>
                    </a:p>
                  </a:txBody>
                  <a:tcPr marL="91447" marR="91447" marT="45708" marB="45708"/>
                </a:tc>
                <a:tc>
                  <a:txBody>
                    <a:bodyPr/>
                    <a:lstStyle/>
                    <a:p>
                      <a:r>
                        <a:rPr lang="fr-CH" sz="1600">
                          <a:latin typeface="Arial" panose="020B0604020202020204" pitchFamily="34" charset="0"/>
                          <a:cs typeface="Arial" panose="020B0604020202020204" pitchFamily="34" charset="0"/>
                        </a:rPr>
                        <a:t>Droit des étrangers</a:t>
                      </a:r>
                      <a:endParaRPr lang="fr-CH" sz="1600" dirty="0">
                        <a:latin typeface="Arial" panose="020B0604020202020204" pitchFamily="34" charset="0"/>
                        <a:cs typeface="Arial" panose="020B0604020202020204" pitchFamily="34" charset="0"/>
                      </a:endParaRPr>
                    </a:p>
                  </a:txBody>
                  <a:tcPr marL="91447" marR="91447" marT="45708" marB="45708"/>
                </a:tc>
                <a:tc>
                  <a:txBody>
                    <a:bodyPr/>
                    <a:lstStyle/>
                    <a:p>
                      <a:pPr algn="ctr"/>
                      <a:r>
                        <a:rPr lang="fr-CH" sz="1600" dirty="0">
                          <a:latin typeface="Arial" panose="020B0604020202020204" pitchFamily="34" charset="0"/>
                          <a:cs typeface="Arial" panose="020B0604020202020204" pitchFamily="34" charset="0"/>
                        </a:rPr>
                        <a:t>8</a:t>
                      </a:r>
                    </a:p>
                  </a:txBody>
                  <a:tcPr marL="91447" marR="91447" marT="45708" marB="45708"/>
                </a:tc>
                <a:extLst>
                  <a:ext uri="{0D108BD9-81ED-4DB2-BD59-A6C34878D82A}">
                    <a16:rowId xmlns:a16="http://schemas.microsoft.com/office/drawing/2014/main" val="10003"/>
                  </a:ext>
                </a:extLst>
              </a:tr>
              <a:tr h="335286">
                <a:tc>
                  <a:txBody>
                    <a:bodyPr/>
                    <a:lstStyle/>
                    <a:p>
                      <a:pPr algn="ctr"/>
                      <a:r>
                        <a:rPr lang="fr-CH" sz="1600" dirty="0">
                          <a:latin typeface="Arial" panose="020B0604020202020204" pitchFamily="34" charset="0"/>
                          <a:cs typeface="Arial" panose="020B0604020202020204" pitchFamily="34" charset="0"/>
                        </a:rPr>
                        <a:t>4</a:t>
                      </a:r>
                    </a:p>
                  </a:txBody>
                  <a:tcPr marL="91447" marR="91447" marT="45708" marB="45708"/>
                </a:tc>
                <a:tc>
                  <a:txBody>
                    <a:bodyPr/>
                    <a:lstStyle/>
                    <a:p>
                      <a:r>
                        <a:rPr lang="fr-CH" sz="1600">
                          <a:latin typeface="Arial" panose="020B0604020202020204" pitchFamily="34" charset="0"/>
                          <a:cs typeface="Arial" panose="020B0604020202020204" pitchFamily="34" charset="0"/>
                        </a:rPr>
                        <a:t>Assurances sociales e</a:t>
                      </a:r>
                      <a:r>
                        <a:rPr lang="fr-CH" sz="1600" baseline="0">
                          <a:latin typeface="Arial" panose="020B0604020202020204" pitchFamily="34" charset="0"/>
                          <a:cs typeface="Arial" panose="020B0604020202020204" pitchFamily="34" charset="0"/>
                        </a:rPr>
                        <a:t>t transfrontalières</a:t>
                      </a:r>
                      <a:endParaRPr lang="fr-CH" sz="1600" dirty="0">
                        <a:latin typeface="Arial" panose="020B0604020202020204" pitchFamily="34" charset="0"/>
                        <a:cs typeface="Arial" panose="020B0604020202020204" pitchFamily="34" charset="0"/>
                      </a:endParaRPr>
                    </a:p>
                  </a:txBody>
                  <a:tcPr marL="91447" marR="91447" marT="45708" marB="45708"/>
                </a:tc>
                <a:tc>
                  <a:txBody>
                    <a:bodyPr/>
                    <a:lstStyle/>
                    <a:p>
                      <a:pPr algn="ctr"/>
                      <a:r>
                        <a:rPr lang="fr-CH" sz="1600" dirty="0">
                          <a:latin typeface="Arial" panose="020B0604020202020204" pitchFamily="34" charset="0"/>
                          <a:cs typeface="Arial" panose="020B0604020202020204" pitchFamily="34" charset="0"/>
                        </a:rPr>
                        <a:t>44</a:t>
                      </a:r>
                    </a:p>
                  </a:txBody>
                  <a:tcPr marL="91447" marR="91447" marT="45708" marB="45708"/>
                </a:tc>
                <a:extLst>
                  <a:ext uri="{0D108BD9-81ED-4DB2-BD59-A6C34878D82A}">
                    <a16:rowId xmlns:a16="http://schemas.microsoft.com/office/drawing/2014/main" val="10004"/>
                  </a:ext>
                </a:extLst>
              </a:tr>
              <a:tr h="335286">
                <a:tc>
                  <a:txBody>
                    <a:bodyPr/>
                    <a:lstStyle/>
                    <a:p>
                      <a:pPr algn="ctr"/>
                      <a:r>
                        <a:rPr lang="fr-CH" sz="1600" dirty="0">
                          <a:latin typeface="Arial" panose="020B0604020202020204" pitchFamily="34" charset="0"/>
                          <a:cs typeface="Arial" panose="020B0604020202020204" pitchFamily="34" charset="0"/>
                        </a:rPr>
                        <a:t>5</a:t>
                      </a:r>
                    </a:p>
                  </a:txBody>
                  <a:tcPr marL="91447" marR="91447" marT="45708" marB="45708"/>
                </a:tc>
                <a:tc>
                  <a:txBody>
                    <a:bodyPr/>
                    <a:lstStyle/>
                    <a:p>
                      <a:r>
                        <a:rPr lang="fr-CH" sz="1600">
                          <a:latin typeface="Arial" panose="020B0604020202020204" pitchFamily="34" charset="0"/>
                          <a:cs typeface="Arial" panose="020B0604020202020204" pitchFamily="34" charset="0"/>
                        </a:rPr>
                        <a:t>Stratégie et pilotage d’un budget RH </a:t>
                      </a:r>
                      <a:endParaRPr lang="fr-CH" sz="1600" dirty="0">
                        <a:latin typeface="Arial" panose="020B0604020202020204" pitchFamily="34" charset="0"/>
                        <a:cs typeface="Arial" panose="020B0604020202020204" pitchFamily="34" charset="0"/>
                      </a:endParaRPr>
                    </a:p>
                  </a:txBody>
                  <a:tcPr marL="91447" marR="91447" marT="45708" marB="45708"/>
                </a:tc>
                <a:tc>
                  <a:txBody>
                    <a:bodyPr/>
                    <a:lstStyle/>
                    <a:p>
                      <a:pPr algn="ctr"/>
                      <a:r>
                        <a:rPr lang="fr-CH" sz="1600" dirty="0">
                          <a:latin typeface="Arial" panose="020B0604020202020204" pitchFamily="34" charset="0"/>
                          <a:cs typeface="Arial" panose="020B0604020202020204" pitchFamily="34" charset="0"/>
                        </a:rPr>
                        <a:t>8</a:t>
                      </a:r>
                    </a:p>
                  </a:txBody>
                  <a:tcPr marL="91447" marR="91447" marT="45708" marB="45708"/>
                </a:tc>
                <a:extLst>
                  <a:ext uri="{0D108BD9-81ED-4DB2-BD59-A6C34878D82A}">
                    <a16:rowId xmlns:a16="http://schemas.microsoft.com/office/drawing/2014/main" val="10005"/>
                  </a:ext>
                </a:extLst>
              </a:tr>
              <a:tr h="335286">
                <a:tc>
                  <a:txBody>
                    <a:bodyPr/>
                    <a:lstStyle/>
                    <a:p>
                      <a:pPr algn="ctr"/>
                      <a:r>
                        <a:rPr lang="fr-CH" sz="1600" dirty="0">
                          <a:latin typeface="Arial" panose="020B0604020202020204" pitchFamily="34" charset="0"/>
                          <a:cs typeface="Arial" panose="020B0604020202020204" pitchFamily="34" charset="0"/>
                        </a:rPr>
                        <a:t>6</a:t>
                      </a:r>
                    </a:p>
                  </a:txBody>
                  <a:tcPr marL="91447" marR="91447" marT="45708" marB="45708"/>
                </a:tc>
                <a:tc>
                  <a:txBody>
                    <a:bodyPr/>
                    <a:lstStyle/>
                    <a:p>
                      <a:r>
                        <a:rPr lang="fr-CH" sz="1600">
                          <a:latin typeface="Arial" panose="020B0604020202020204" pitchFamily="34" charset="0"/>
                          <a:cs typeface="Arial" panose="020B0604020202020204" pitchFamily="34" charset="0"/>
                        </a:rPr>
                        <a:t>Droit et partenariat social</a:t>
                      </a:r>
                      <a:endParaRPr lang="fr-CH" sz="1600" dirty="0">
                        <a:latin typeface="Arial" panose="020B0604020202020204" pitchFamily="34" charset="0"/>
                        <a:cs typeface="Arial" panose="020B0604020202020204" pitchFamily="34" charset="0"/>
                      </a:endParaRPr>
                    </a:p>
                  </a:txBody>
                  <a:tcPr marL="91447" marR="91447" marT="45708" marB="45708"/>
                </a:tc>
                <a:tc>
                  <a:txBody>
                    <a:bodyPr/>
                    <a:lstStyle/>
                    <a:p>
                      <a:pPr algn="ctr"/>
                      <a:r>
                        <a:rPr lang="fr-CH" sz="1600" dirty="0">
                          <a:latin typeface="Arial" panose="020B0604020202020204" pitchFamily="34" charset="0"/>
                          <a:cs typeface="Arial" panose="020B0604020202020204" pitchFamily="34" charset="0"/>
                        </a:rPr>
                        <a:t>44</a:t>
                      </a:r>
                    </a:p>
                  </a:txBody>
                  <a:tcPr marL="91447" marR="91447" marT="45708" marB="45708"/>
                </a:tc>
                <a:extLst>
                  <a:ext uri="{0D108BD9-81ED-4DB2-BD59-A6C34878D82A}">
                    <a16:rowId xmlns:a16="http://schemas.microsoft.com/office/drawing/2014/main" val="10006"/>
                  </a:ext>
                </a:extLst>
              </a:tr>
              <a:tr h="335286">
                <a:tc>
                  <a:txBody>
                    <a:bodyPr/>
                    <a:lstStyle/>
                    <a:p>
                      <a:pPr algn="ctr"/>
                      <a:r>
                        <a:rPr lang="fr-CH" sz="1600" dirty="0">
                          <a:latin typeface="Arial" panose="020B0604020202020204" pitchFamily="34" charset="0"/>
                          <a:cs typeface="Arial" panose="020B0604020202020204" pitchFamily="34" charset="0"/>
                        </a:rPr>
                        <a:t>7</a:t>
                      </a:r>
                    </a:p>
                  </a:txBody>
                  <a:tcPr marL="91447" marR="91447" marT="45708" marB="45708"/>
                </a:tc>
                <a:tc>
                  <a:txBody>
                    <a:bodyPr/>
                    <a:lstStyle/>
                    <a:p>
                      <a:r>
                        <a:rPr lang="fr-CH" sz="1600">
                          <a:latin typeface="Arial" panose="020B0604020202020204" pitchFamily="34" charset="0"/>
                          <a:cs typeface="Arial" panose="020B0604020202020204" pitchFamily="34" charset="0"/>
                        </a:rPr>
                        <a:t>Sociologie du travail, psychologie au travail </a:t>
                      </a:r>
                      <a:r>
                        <a:rPr lang="fr-CH" sz="1600" baseline="0">
                          <a:latin typeface="Arial" panose="020B0604020202020204" pitchFamily="34" charset="0"/>
                          <a:cs typeface="Arial" panose="020B0604020202020204" pitchFamily="34" charset="0"/>
                        </a:rPr>
                        <a:t>et communication</a:t>
                      </a:r>
                      <a:endParaRPr lang="fr-CH" sz="1600" dirty="0">
                        <a:latin typeface="Arial" panose="020B0604020202020204" pitchFamily="34" charset="0"/>
                        <a:cs typeface="Arial" panose="020B0604020202020204" pitchFamily="34" charset="0"/>
                      </a:endParaRPr>
                    </a:p>
                  </a:txBody>
                  <a:tcPr marL="91447" marR="91447" marT="45708" marB="45708"/>
                </a:tc>
                <a:tc>
                  <a:txBody>
                    <a:bodyPr/>
                    <a:lstStyle/>
                    <a:p>
                      <a:pPr algn="ctr"/>
                      <a:r>
                        <a:rPr lang="fr-CH" sz="1600" dirty="0">
                          <a:latin typeface="Arial" panose="020B0604020202020204" pitchFamily="34" charset="0"/>
                          <a:cs typeface="Arial" panose="020B0604020202020204" pitchFamily="34" charset="0"/>
                        </a:rPr>
                        <a:t>32</a:t>
                      </a:r>
                    </a:p>
                  </a:txBody>
                  <a:tcPr marL="91447" marR="91447" marT="45708" marB="45708"/>
                </a:tc>
                <a:extLst>
                  <a:ext uri="{0D108BD9-81ED-4DB2-BD59-A6C34878D82A}">
                    <a16:rowId xmlns:a16="http://schemas.microsoft.com/office/drawing/2014/main" val="10007"/>
                  </a:ext>
                </a:extLst>
              </a:tr>
              <a:tr h="335286">
                <a:tc>
                  <a:txBody>
                    <a:bodyPr/>
                    <a:lstStyle/>
                    <a:p>
                      <a:pPr algn="ctr"/>
                      <a:r>
                        <a:rPr lang="fr-CH" sz="1600" dirty="0">
                          <a:latin typeface="Arial" panose="020B0604020202020204" pitchFamily="34" charset="0"/>
                          <a:cs typeface="Arial" panose="020B0604020202020204" pitchFamily="34" charset="0"/>
                        </a:rPr>
                        <a:t>8a</a:t>
                      </a:r>
                    </a:p>
                  </a:txBody>
                  <a:tcPr marL="91447" marR="91447" marT="45708" marB="45708"/>
                </a:tc>
                <a:tc>
                  <a:txBody>
                    <a:bodyPr/>
                    <a:lstStyle/>
                    <a:p>
                      <a:r>
                        <a:rPr lang="fr-CH" sz="1600">
                          <a:latin typeface="Arial" panose="020B0604020202020204" pitchFamily="34" charset="0"/>
                          <a:cs typeface="Arial" panose="020B0604020202020204" pitchFamily="34" charset="0"/>
                        </a:rPr>
                        <a:t>Développer</a:t>
                      </a:r>
                      <a:r>
                        <a:rPr lang="fr-CH" sz="1600" baseline="0">
                          <a:latin typeface="Arial" panose="020B0604020202020204" pitchFamily="34" charset="0"/>
                          <a:cs typeface="Arial" panose="020B0604020202020204" pitchFamily="34" charset="0"/>
                        </a:rPr>
                        <a:t> et conserver son personnel</a:t>
                      </a:r>
                      <a:endParaRPr lang="fr-CH" sz="1600" dirty="0">
                        <a:latin typeface="Arial" panose="020B0604020202020204" pitchFamily="34" charset="0"/>
                        <a:cs typeface="Arial" panose="020B0604020202020204" pitchFamily="34" charset="0"/>
                      </a:endParaRPr>
                    </a:p>
                  </a:txBody>
                  <a:tcPr marL="91447" marR="91447" marT="45708" marB="45708"/>
                </a:tc>
                <a:tc>
                  <a:txBody>
                    <a:bodyPr/>
                    <a:lstStyle/>
                    <a:p>
                      <a:pPr algn="ctr"/>
                      <a:r>
                        <a:rPr lang="fr-CH" sz="1600" dirty="0">
                          <a:latin typeface="Arial" panose="020B0604020202020204" pitchFamily="34" charset="0"/>
                          <a:cs typeface="Arial" panose="020B0604020202020204" pitchFamily="34" charset="0"/>
                        </a:rPr>
                        <a:t>28</a:t>
                      </a:r>
                    </a:p>
                  </a:txBody>
                  <a:tcPr marL="91447" marR="91447" marT="45708" marB="45708"/>
                </a:tc>
                <a:extLst>
                  <a:ext uri="{0D108BD9-81ED-4DB2-BD59-A6C34878D82A}">
                    <a16:rowId xmlns:a16="http://schemas.microsoft.com/office/drawing/2014/main" val="10008"/>
                  </a:ext>
                </a:extLst>
              </a:tr>
              <a:tr h="335286">
                <a:tc>
                  <a:txBody>
                    <a:bodyPr/>
                    <a:lstStyle/>
                    <a:p>
                      <a:pPr algn="ctr"/>
                      <a:r>
                        <a:rPr lang="fr-CH" sz="1600" dirty="0">
                          <a:latin typeface="Arial" panose="020B0604020202020204" pitchFamily="34" charset="0"/>
                          <a:cs typeface="Arial" panose="020B0604020202020204" pitchFamily="34" charset="0"/>
                        </a:rPr>
                        <a:t>8b</a:t>
                      </a:r>
                    </a:p>
                  </a:txBody>
                  <a:tcPr marL="91447" marR="91447" marT="45708" marB="45708"/>
                </a:tc>
                <a:tc>
                  <a:txBody>
                    <a:bodyPr/>
                    <a:lstStyle/>
                    <a:p>
                      <a:r>
                        <a:rPr lang="fr-CH" sz="1600">
                          <a:latin typeface="Arial" panose="020B0604020202020204" pitchFamily="34" charset="0"/>
                          <a:cs typeface="Arial" panose="020B0604020202020204" pitchFamily="34" charset="0"/>
                        </a:rPr>
                        <a:t>Paysage</a:t>
                      </a:r>
                      <a:r>
                        <a:rPr lang="fr-CH" sz="1600" baseline="0">
                          <a:latin typeface="Arial" panose="020B0604020202020204" pitchFamily="34" charset="0"/>
                          <a:cs typeface="Arial" panose="020B0604020202020204" pitchFamily="34" charset="0"/>
                        </a:rPr>
                        <a:t> du système éducatif suisse</a:t>
                      </a:r>
                      <a:endParaRPr lang="fr-CH" sz="1600" dirty="0">
                        <a:latin typeface="Arial" panose="020B0604020202020204" pitchFamily="34" charset="0"/>
                        <a:cs typeface="Arial" panose="020B0604020202020204" pitchFamily="34" charset="0"/>
                      </a:endParaRPr>
                    </a:p>
                  </a:txBody>
                  <a:tcPr marL="91447" marR="91447" marT="45708" marB="45708"/>
                </a:tc>
                <a:tc>
                  <a:txBody>
                    <a:bodyPr/>
                    <a:lstStyle/>
                    <a:p>
                      <a:pPr algn="ctr"/>
                      <a:r>
                        <a:rPr lang="fr-CH" sz="1600" dirty="0">
                          <a:latin typeface="Arial" panose="020B0604020202020204" pitchFamily="34" charset="0"/>
                          <a:cs typeface="Arial" panose="020B0604020202020204" pitchFamily="34" charset="0"/>
                        </a:rPr>
                        <a:t>8</a:t>
                      </a:r>
                    </a:p>
                  </a:txBody>
                  <a:tcPr marL="91447" marR="91447" marT="45708" marB="45708"/>
                </a:tc>
                <a:extLst>
                  <a:ext uri="{0D108BD9-81ED-4DB2-BD59-A6C34878D82A}">
                    <a16:rowId xmlns:a16="http://schemas.microsoft.com/office/drawing/2014/main" val="10009"/>
                  </a:ext>
                </a:extLst>
              </a:tr>
              <a:tr h="335286">
                <a:tc>
                  <a:txBody>
                    <a:bodyPr/>
                    <a:lstStyle/>
                    <a:p>
                      <a:pPr algn="ctr"/>
                      <a:r>
                        <a:rPr lang="fr-CH" sz="1600" dirty="0">
                          <a:latin typeface="Arial" panose="020B0604020202020204" pitchFamily="34" charset="0"/>
                          <a:cs typeface="Arial" panose="020B0604020202020204" pitchFamily="34" charset="0"/>
                        </a:rPr>
                        <a:t>9</a:t>
                      </a:r>
                    </a:p>
                  </a:txBody>
                  <a:tcPr marL="91447" marR="91447" marT="45708" marB="45708"/>
                </a:tc>
                <a:tc>
                  <a:txBody>
                    <a:bodyPr/>
                    <a:lstStyle/>
                    <a:p>
                      <a:r>
                        <a:rPr lang="fr-CH" sz="1600">
                          <a:latin typeface="Arial" panose="020B0604020202020204" pitchFamily="34" charset="0"/>
                          <a:cs typeface="Arial" panose="020B0604020202020204" pitchFamily="34" charset="0"/>
                        </a:rPr>
                        <a:t>Stratégies</a:t>
                      </a:r>
                      <a:r>
                        <a:rPr lang="fr-CH" sz="1600" baseline="0">
                          <a:latin typeface="Arial" panose="020B0604020202020204" pitchFamily="34" charset="0"/>
                          <a:cs typeface="Arial" panose="020B0604020202020204" pitchFamily="34" charset="0"/>
                        </a:rPr>
                        <a:t> et politique du personnel</a:t>
                      </a:r>
                      <a:endParaRPr lang="fr-CH" sz="1600" dirty="0">
                        <a:latin typeface="Arial" panose="020B0604020202020204" pitchFamily="34" charset="0"/>
                        <a:cs typeface="Arial" panose="020B0604020202020204" pitchFamily="34" charset="0"/>
                      </a:endParaRPr>
                    </a:p>
                  </a:txBody>
                  <a:tcPr marL="91447" marR="91447" marT="45708" marB="45708"/>
                </a:tc>
                <a:tc>
                  <a:txBody>
                    <a:bodyPr/>
                    <a:lstStyle/>
                    <a:p>
                      <a:pPr algn="ctr"/>
                      <a:r>
                        <a:rPr lang="fr-CH" sz="1600" dirty="0">
                          <a:latin typeface="Arial" panose="020B0604020202020204" pitchFamily="34" charset="0"/>
                          <a:cs typeface="Arial" panose="020B0604020202020204" pitchFamily="34" charset="0"/>
                        </a:rPr>
                        <a:t>32</a:t>
                      </a:r>
                    </a:p>
                  </a:txBody>
                  <a:tcPr marL="91447" marR="91447" marT="45708" marB="45708"/>
                </a:tc>
                <a:extLst>
                  <a:ext uri="{0D108BD9-81ED-4DB2-BD59-A6C34878D82A}">
                    <a16:rowId xmlns:a16="http://schemas.microsoft.com/office/drawing/2014/main" val="10010"/>
                  </a:ext>
                </a:extLst>
              </a:tr>
              <a:tr h="335286">
                <a:tc>
                  <a:txBody>
                    <a:bodyPr/>
                    <a:lstStyle/>
                    <a:p>
                      <a:pPr algn="ctr"/>
                      <a:r>
                        <a:rPr lang="fr-CH" sz="1600" dirty="0">
                          <a:latin typeface="Arial" panose="020B0604020202020204" pitchFamily="34" charset="0"/>
                          <a:cs typeface="Arial" panose="020B0604020202020204" pitchFamily="34" charset="0"/>
                        </a:rPr>
                        <a:t>10</a:t>
                      </a:r>
                    </a:p>
                  </a:txBody>
                  <a:tcPr marL="91447" marR="91447" marT="45708" marB="45708"/>
                </a:tc>
                <a:tc>
                  <a:txBody>
                    <a:bodyPr/>
                    <a:lstStyle/>
                    <a:p>
                      <a:r>
                        <a:rPr lang="fr-CH" sz="1600">
                          <a:latin typeface="Arial" panose="020B0604020202020204" pitchFamily="34" charset="0"/>
                          <a:cs typeface="Arial" panose="020B0604020202020204" pitchFamily="34" charset="0"/>
                        </a:rPr>
                        <a:t>Conduite du</a:t>
                      </a:r>
                      <a:r>
                        <a:rPr lang="fr-CH" sz="1600" baseline="0">
                          <a:latin typeface="Arial" panose="020B0604020202020204" pitchFamily="34" charset="0"/>
                          <a:cs typeface="Arial" panose="020B0604020202020204" pitchFamily="34" charset="0"/>
                        </a:rPr>
                        <a:t> personnel et gestion des différences</a:t>
                      </a:r>
                      <a:endParaRPr lang="fr-CH" sz="1600" dirty="0">
                        <a:latin typeface="Arial" panose="020B0604020202020204" pitchFamily="34" charset="0"/>
                        <a:cs typeface="Arial" panose="020B0604020202020204" pitchFamily="34" charset="0"/>
                      </a:endParaRPr>
                    </a:p>
                  </a:txBody>
                  <a:tcPr marL="91447" marR="91447" marT="45708" marB="45708"/>
                </a:tc>
                <a:tc>
                  <a:txBody>
                    <a:bodyPr/>
                    <a:lstStyle/>
                    <a:p>
                      <a:pPr algn="ctr"/>
                      <a:r>
                        <a:rPr lang="fr-CH" sz="1600" dirty="0">
                          <a:latin typeface="Arial" panose="020B0604020202020204" pitchFamily="34" charset="0"/>
                          <a:cs typeface="Arial" panose="020B0604020202020204" pitchFamily="34" charset="0"/>
                        </a:rPr>
                        <a:t>16</a:t>
                      </a:r>
                    </a:p>
                  </a:txBody>
                  <a:tcPr marL="91447" marR="91447" marT="45708" marB="45708"/>
                </a:tc>
                <a:extLst>
                  <a:ext uri="{0D108BD9-81ED-4DB2-BD59-A6C34878D82A}">
                    <a16:rowId xmlns:a16="http://schemas.microsoft.com/office/drawing/2014/main" val="10011"/>
                  </a:ext>
                </a:extLst>
              </a:tr>
              <a:tr h="351074">
                <a:tc>
                  <a:txBody>
                    <a:bodyPr/>
                    <a:lstStyle/>
                    <a:p>
                      <a:pPr algn="ctr"/>
                      <a:r>
                        <a:rPr lang="fr-CH" sz="1600" dirty="0">
                          <a:latin typeface="Arial" panose="020B0604020202020204" pitchFamily="34" charset="0"/>
                          <a:cs typeface="Arial" panose="020B0604020202020204" pitchFamily="34" charset="0"/>
                        </a:rPr>
                        <a:t>11</a:t>
                      </a:r>
                    </a:p>
                  </a:txBody>
                  <a:tcPr marL="91447" marR="91447" marT="45708" marB="45708"/>
                </a:tc>
                <a:tc>
                  <a:txBody>
                    <a:bodyPr/>
                    <a:lstStyle/>
                    <a:p>
                      <a:r>
                        <a:rPr lang="fr-CH" sz="1600">
                          <a:latin typeface="Arial" panose="020B0604020202020204" pitchFamily="34" charset="0"/>
                          <a:cs typeface="Arial" panose="020B0604020202020204" pitchFamily="34" charset="0"/>
                        </a:rPr>
                        <a:t>Module de spécialisation</a:t>
                      </a:r>
                      <a:endParaRPr lang="fr-CH" sz="1600" dirty="0">
                        <a:latin typeface="Arial" panose="020B0604020202020204" pitchFamily="34" charset="0"/>
                        <a:cs typeface="Arial" panose="020B0604020202020204" pitchFamily="34" charset="0"/>
                      </a:endParaRPr>
                    </a:p>
                  </a:txBody>
                  <a:tcPr marL="91447" marR="91447" marT="45708" marB="45708"/>
                </a:tc>
                <a:tc>
                  <a:txBody>
                    <a:bodyPr/>
                    <a:lstStyle/>
                    <a:p>
                      <a:pPr algn="ctr"/>
                      <a:r>
                        <a:rPr lang="fr-CH" sz="1600" dirty="0">
                          <a:latin typeface="Arial" panose="020B0604020202020204" pitchFamily="34" charset="0"/>
                          <a:cs typeface="Arial" panose="020B0604020202020204" pitchFamily="34" charset="0"/>
                        </a:rPr>
                        <a:t>28</a:t>
                      </a:r>
                    </a:p>
                  </a:txBody>
                  <a:tcPr marL="91447" marR="91447" marT="45708" marB="45708"/>
                </a:tc>
                <a:extLst>
                  <a:ext uri="{0D108BD9-81ED-4DB2-BD59-A6C34878D82A}">
                    <a16:rowId xmlns:a16="http://schemas.microsoft.com/office/drawing/2014/main" val="10012"/>
                  </a:ext>
                </a:extLst>
              </a:tr>
              <a:tr h="335286">
                <a:tc>
                  <a:txBody>
                    <a:bodyPr/>
                    <a:lstStyle/>
                    <a:p>
                      <a:pPr algn="ctr"/>
                      <a:endParaRPr lang="fr-CH" sz="1600" dirty="0">
                        <a:latin typeface="Arial" panose="020B0604020202020204" pitchFamily="34" charset="0"/>
                        <a:cs typeface="Arial" panose="020B0604020202020204" pitchFamily="34" charset="0"/>
                      </a:endParaRPr>
                    </a:p>
                  </a:txBody>
                  <a:tcPr marL="91447" marR="91447" marT="45708" marB="45708"/>
                </a:tc>
                <a:tc>
                  <a:txBody>
                    <a:bodyPr/>
                    <a:lstStyle/>
                    <a:p>
                      <a:pPr algn="r"/>
                      <a:r>
                        <a:rPr lang="fr-CH" sz="1600" dirty="0">
                          <a:latin typeface="Arial" panose="020B0604020202020204" pitchFamily="34" charset="0"/>
                          <a:cs typeface="Arial" panose="020B0604020202020204" pitchFamily="34" charset="0"/>
                        </a:rPr>
                        <a:t>TOTAL de</a:t>
                      </a:r>
                      <a:r>
                        <a:rPr lang="fr-CH" sz="1600" baseline="0" dirty="0">
                          <a:latin typeface="Arial" panose="020B0604020202020204" pitchFamily="34" charset="0"/>
                          <a:cs typeface="Arial" panose="020B0604020202020204" pitchFamily="34" charset="0"/>
                        </a:rPr>
                        <a:t> périodes</a:t>
                      </a:r>
                      <a:endParaRPr lang="fr-CH" sz="1600" dirty="0">
                        <a:latin typeface="Arial" panose="020B0604020202020204" pitchFamily="34" charset="0"/>
                        <a:cs typeface="Arial" panose="020B0604020202020204" pitchFamily="34" charset="0"/>
                      </a:endParaRPr>
                    </a:p>
                  </a:txBody>
                  <a:tcPr marL="91447" marR="91447" marT="45708" marB="45708"/>
                </a:tc>
                <a:tc>
                  <a:txBody>
                    <a:bodyPr/>
                    <a:lstStyle/>
                    <a:p>
                      <a:pPr algn="ctr"/>
                      <a:r>
                        <a:rPr lang="fr-CH" sz="1600" b="1" dirty="0">
                          <a:latin typeface="Arial" panose="020B0604020202020204" pitchFamily="34" charset="0"/>
                          <a:cs typeface="Arial" panose="020B0604020202020204" pitchFamily="34" charset="0"/>
                        </a:rPr>
                        <a:t>276</a:t>
                      </a:r>
                    </a:p>
                  </a:txBody>
                  <a:tcPr marL="91447" marR="91447" marT="45708" marB="45708"/>
                </a:tc>
                <a:extLst>
                  <a:ext uri="{0D108BD9-81ED-4DB2-BD59-A6C34878D82A}">
                    <a16:rowId xmlns:a16="http://schemas.microsoft.com/office/drawing/2014/main" val="10013"/>
                  </a:ext>
                </a:extLst>
              </a:tr>
            </a:tbl>
          </a:graphicData>
        </a:graphic>
      </p:graphicFrame>
      <p:sp>
        <p:nvSpPr>
          <p:cNvPr id="26690" name="ZoneTexte 2">
            <a:extLst>
              <a:ext uri="{FF2B5EF4-FFF2-40B4-BE49-F238E27FC236}">
                <a16:creationId xmlns:a16="http://schemas.microsoft.com/office/drawing/2014/main" id="{332993A4-3D68-4744-8EE2-71FCF052CFA8}"/>
              </a:ext>
            </a:extLst>
          </p:cNvPr>
          <p:cNvSpPr txBox="1">
            <a:spLocks noChangeArrowheads="1"/>
          </p:cNvSpPr>
          <p:nvPr/>
        </p:nvSpPr>
        <p:spPr bwMode="auto">
          <a:xfrm>
            <a:off x="-2557463" y="45085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fr-CH" altLang="fr-FR" sz="2400">
              <a:solidFill>
                <a:srgbClr val="00B0F0"/>
              </a:solidFill>
              <a:latin typeface="HelveticaNeueLT Pro 45 Lt" pitchFamily="34" charset="0"/>
            </a:endParaRPr>
          </a:p>
        </p:txBody>
      </p:sp>
      <p:sp>
        <p:nvSpPr>
          <p:cNvPr id="8" name="Espace réservé du texte 3">
            <a:extLst>
              <a:ext uri="{FF2B5EF4-FFF2-40B4-BE49-F238E27FC236}">
                <a16:creationId xmlns:a16="http://schemas.microsoft.com/office/drawing/2014/main" id="{4472E9E4-1013-4BCD-B66E-B0E24BEBB9DD}"/>
              </a:ext>
            </a:extLst>
          </p:cNvPr>
          <p:cNvSpPr txBox="1">
            <a:spLocks/>
          </p:cNvSpPr>
          <p:nvPr/>
        </p:nvSpPr>
        <p:spPr bwMode="auto">
          <a:xfrm>
            <a:off x="4471988" y="165100"/>
            <a:ext cx="44291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fontScale="92500" lnSpcReduction="10000"/>
          </a:bodyPr>
          <a:lstStyle>
            <a:lvl1pPr marL="0" indent="0" algn="r" rtl="0" eaLnBrk="0" fontAlgn="base" hangingPunct="0">
              <a:spcBef>
                <a:spcPct val="20000"/>
              </a:spcBef>
              <a:spcAft>
                <a:spcPct val="0"/>
              </a:spcAft>
              <a:buFont typeface="Arial" pitchFamily="34" charset="0"/>
              <a:buNone/>
              <a:defRPr sz="900" b="0" kern="1200">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fr-CH" altLang="fr-FR" sz="1200" dirty="0">
                <a:solidFill>
                  <a:srgbClr val="008AC9"/>
                </a:solidFill>
              </a:rPr>
              <a:t>Brevet fédéral</a:t>
            </a:r>
          </a:p>
          <a:p>
            <a:pPr>
              <a:defRPr/>
            </a:pPr>
            <a:r>
              <a:rPr lang="fr-CH" altLang="fr-FR" sz="1200" dirty="0">
                <a:solidFill>
                  <a:srgbClr val="008AC9"/>
                </a:solidFill>
              </a:rPr>
              <a:t>de Spécialiste en ressources humaines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a:extLst>
              <a:ext uri="{FF2B5EF4-FFF2-40B4-BE49-F238E27FC236}">
                <a16:creationId xmlns:a16="http://schemas.microsoft.com/office/drawing/2014/main" id="{CFFFC7C3-7A80-48BA-BAED-748D02517073}"/>
              </a:ext>
            </a:extLst>
          </p:cNvPr>
          <p:cNvSpPr>
            <a:spLocks noGrp="1"/>
          </p:cNvSpPr>
          <p:nvPr>
            <p:ph type="title"/>
          </p:nvPr>
        </p:nvSpPr>
        <p:spPr>
          <a:xfrm>
            <a:off x="395288" y="976313"/>
            <a:ext cx="8280400" cy="581025"/>
          </a:xfrm>
        </p:spPr>
        <p:txBody>
          <a:bodyPr>
            <a:normAutofit fontScale="90000"/>
          </a:bodyPr>
          <a:lstStyle/>
          <a:p>
            <a:pPr>
              <a:defRPr/>
            </a:pPr>
            <a:r>
              <a:rPr lang="fr-CH" altLang="fr-FR" dirty="0"/>
              <a:t> </a:t>
            </a:r>
            <a:br>
              <a:rPr lang="fr-CH" altLang="fr-FR" dirty="0"/>
            </a:br>
            <a:r>
              <a:rPr lang="fr-CH" altLang="fr-FR" dirty="0"/>
              <a:t>Connaissance des bases interdisciplinaires</a:t>
            </a:r>
          </a:p>
        </p:txBody>
      </p:sp>
      <p:sp>
        <p:nvSpPr>
          <p:cNvPr id="28675" name="Espace réservé du texte 3">
            <a:extLst>
              <a:ext uri="{FF2B5EF4-FFF2-40B4-BE49-F238E27FC236}">
                <a16:creationId xmlns:a16="http://schemas.microsoft.com/office/drawing/2014/main" id="{D3A01692-1691-4958-9462-B1B8F3D97516}"/>
              </a:ext>
            </a:extLst>
          </p:cNvPr>
          <p:cNvSpPr>
            <a:spLocks noGrp="1"/>
          </p:cNvSpPr>
          <p:nvPr>
            <p:ph type="body" sz="quarter" idx="12"/>
          </p:nvPr>
        </p:nvSpPr>
        <p:spPr>
          <a:xfrm>
            <a:off x="574675" y="1412875"/>
            <a:ext cx="8569325" cy="4679950"/>
          </a:xfrm>
        </p:spPr>
        <p:txBody>
          <a:bodyPr/>
          <a:lstStyle/>
          <a:p>
            <a:pPr marL="0" indent="0">
              <a:buFont typeface="Lucida Grande"/>
              <a:buNone/>
            </a:pPr>
            <a:r>
              <a:rPr lang="fr-CH" altLang="fr-FR" sz="1600" dirty="0">
                <a:latin typeface="HelveticaNeueLT Pro 45 Lt" pitchFamily="34" charset="0"/>
                <a:cs typeface="Arial" panose="020B0604020202020204" pitchFamily="34" charset="0"/>
              </a:rPr>
              <a:t>							</a:t>
            </a:r>
            <a:r>
              <a:rPr lang="fr-CH" altLang="fr-FR" sz="1400" dirty="0">
                <a:latin typeface="Arial" panose="020B0604020202020204" pitchFamily="34" charset="0"/>
                <a:cs typeface="Arial" panose="020B0604020202020204" pitchFamily="34" charset="0"/>
              </a:rPr>
              <a:t>     </a:t>
            </a:r>
            <a:r>
              <a:rPr lang="fr-CH" altLang="fr-FR" sz="1600" dirty="0">
                <a:latin typeface="Arial" panose="020B0604020202020204" pitchFamily="34" charset="0"/>
                <a:cs typeface="Arial" panose="020B0604020202020204" pitchFamily="34" charset="0"/>
              </a:rPr>
              <a:t> 							</a:t>
            </a:r>
            <a:r>
              <a:rPr lang="fr-CH" altLang="fr-FR" sz="1400" dirty="0">
                <a:latin typeface="HelveticaNeueLT Pro 45 Lt" pitchFamily="34" charset="0"/>
                <a:cs typeface="Arial" panose="020B0604020202020204" pitchFamily="34" charset="0"/>
              </a:rPr>
              <a:t>				</a:t>
            </a:r>
          </a:p>
          <a:p>
            <a:pPr marL="0" indent="0" algn="just">
              <a:buFont typeface="Lucida Grande"/>
              <a:buNone/>
            </a:pPr>
            <a:endParaRPr lang="fr-CH" altLang="fr-FR" sz="1400" dirty="0">
              <a:latin typeface="HelveticaNeueLT Pro 45 Lt" pitchFamily="34" charset="0"/>
              <a:cs typeface="Arial" panose="020B0604020202020204" pitchFamily="34" charset="0"/>
            </a:endParaRPr>
          </a:p>
          <a:p>
            <a:pPr marL="0" indent="0" algn="just">
              <a:buFont typeface="Lucida Grande"/>
              <a:buNone/>
            </a:pPr>
            <a:r>
              <a:rPr lang="fr-CH" altLang="fr-FR" dirty="0">
                <a:latin typeface="+mn-lt"/>
                <a:cs typeface="Arial" panose="020B0604020202020204" pitchFamily="34" charset="0"/>
              </a:rPr>
              <a:t>Cours en présentiel avec un soutien en e-learning</a:t>
            </a:r>
          </a:p>
          <a:p>
            <a:pPr marL="0" indent="0" algn="just">
              <a:buFont typeface="Lucida Grande"/>
              <a:buNone/>
            </a:pPr>
            <a:endParaRPr lang="fr-CH" altLang="fr-FR" sz="1600" dirty="0">
              <a:latin typeface="HelveticaNeueLT Pro 45 Lt" pitchFamily="34" charset="0"/>
              <a:cs typeface="Arial" panose="020B0604020202020204" pitchFamily="34" charset="0"/>
            </a:endParaRPr>
          </a:p>
          <a:p>
            <a:pPr marL="0" indent="0" algn="just">
              <a:buFont typeface="Lucida Grande"/>
              <a:buNone/>
            </a:pPr>
            <a:r>
              <a:rPr lang="fr-CH" altLang="fr-FR" sz="1600" dirty="0">
                <a:latin typeface="HelveticaNeueLT Pro 45 Lt" pitchFamily="34" charset="0"/>
                <a:cs typeface="Arial" panose="020B0604020202020204" pitchFamily="34" charset="0"/>
              </a:rPr>
              <a:t> 		</a:t>
            </a:r>
            <a:endParaRPr lang="fr-CH" altLang="fr-FR" dirty="0">
              <a:latin typeface="Arial" panose="020B0604020202020204" pitchFamily="34" charset="0"/>
              <a:cs typeface="Arial" panose="020B0604020202020204" pitchFamily="34" charset="0"/>
            </a:endParaRPr>
          </a:p>
        </p:txBody>
      </p:sp>
      <p:sp>
        <p:nvSpPr>
          <p:cNvPr id="28676" name="ZoneTexte 2">
            <a:extLst>
              <a:ext uri="{FF2B5EF4-FFF2-40B4-BE49-F238E27FC236}">
                <a16:creationId xmlns:a16="http://schemas.microsoft.com/office/drawing/2014/main" id="{C0E32A6A-13D8-4E6B-88FD-B22FBD6CE823}"/>
              </a:ext>
            </a:extLst>
          </p:cNvPr>
          <p:cNvSpPr txBox="1">
            <a:spLocks noChangeArrowheads="1"/>
          </p:cNvSpPr>
          <p:nvPr/>
        </p:nvSpPr>
        <p:spPr bwMode="auto">
          <a:xfrm>
            <a:off x="-2557463" y="45085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fr-CH" altLang="fr-FR" sz="2400">
              <a:solidFill>
                <a:srgbClr val="00B0F0"/>
              </a:solidFill>
              <a:latin typeface="HelveticaNeueLT Pro 45 Lt" pitchFamily="34" charset="0"/>
            </a:endParaRPr>
          </a:p>
        </p:txBody>
      </p:sp>
      <p:sp>
        <p:nvSpPr>
          <p:cNvPr id="8" name="Espace réservé du texte 3">
            <a:extLst>
              <a:ext uri="{FF2B5EF4-FFF2-40B4-BE49-F238E27FC236}">
                <a16:creationId xmlns:a16="http://schemas.microsoft.com/office/drawing/2014/main" id="{E2C591B1-5B11-47BF-9EA7-840A67B77FE1}"/>
              </a:ext>
            </a:extLst>
          </p:cNvPr>
          <p:cNvSpPr txBox="1">
            <a:spLocks/>
          </p:cNvSpPr>
          <p:nvPr/>
        </p:nvSpPr>
        <p:spPr bwMode="auto">
          <a:xfrm>
            <a:off x="4471988" y="165100"/>
            <a:ext cx="44291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fontScale="92500" lnSpcReduction="10000"/>
          </a:bodyPr>
          <a:lstStyle>
            <a:lvl1pPr marL="0" indent="0" algn="r" rtl="0" eaLnBrk="0" fontAlgn="base" hangingPunct="0">
              <a:spcBef>
                <a:spcPct val="20000"/>
              </a:spcBef>
              <a:spcAft>
                <a:spcPct val="0"/>
              </a:spcAft>
              <a:buFont typeface="Arial" pitchFamily="34" charset="0"/>
              <a:buNone/>
              <a:defRPr sz="900" b="0" kern="1200">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fr-CH" altLang="fr-FR" sz="1200" dirty="0">
                <a:solidFill>
                  <a:srgbClr val="008AC9"/>
                </a:solidFill>
              </a:rPr>
              <a:t>Brevet fédéral</a:t>
            </a:r>
          </a:p>
          <a:p>
            <a:pPr>
              <a:defRPr/>
            </a:pPr>
            <a:r>
              <a:rPr lang="fr-CH" altLang="fr-FR" sz="1200" dirty="0">
                <a:solidFill>
                  <a:srgbClr val="008AC9"/>
                </a:solidFill>
              </a:rPr>
              <a:t>de Spécialiste en ressources humaines</a:t>
            </a:r>
          </a:p>
        </p:txBody>
      </p:sp>
      <p:pic>
        <p:nvPicPr>
          <p:cNvPr id="28678" name="Image 2">
            <a:extLst>
              <a:ext uri="{FF2B5EF4-FFF2-40B4-BE49-F238E27FC236}">
                <a16:creationId xmlns:a16="http://schemas.microsoft.com/office/drawing/2014/main" id="{3716F7FD-1C4F-479F-BE47-212139AA23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141663"/>
            <a:ext cx="21050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a:extLst>
              <a:ext uri="{FF2B5EF4-FFF2-40B4-BE49-F238E27FC236}">
                <a16:creationId xmlns:a16="http://schemas.microsoft.com/office/drawing/2014/main" id="{BB207EA4-70BD-4F7A-B9D9-726ACF8AF096}"/>
              </a:ext>
            </a:extLst>
          </p:cNvPr>
          <p:cNvSpPr>
            <a:spLocks noGrp="1"/>
          </p:cNvSpPr>
          <p:nvPr>
            <p:ph type="title"/>
          </p:nvPr>
        </p:nvSpPr>
        <p:spPr>
          <a:xfrm>
            <a:off x="395288" y="976313"/>
            <a:ext cx="8280400" cy="581025"/>
          </a:xfrm>
        </p:spPr>
        <p:txBody>
          <a:bodyPr/>
          <a:lstStyle/>
          <a:p>
            <a:r>
              <a:rPr lang="fr-CH" altLang="fr-FR"/>
              <a:t>Cas pratiques</a:t>
            </a:r>
          </a:p>
        </p:txBody>
      </p:sp>
      <p:sp>
        <p:nvSpPr>
          <p:cNvPr id="30723" name="ZoneTexte 3">
            <a:extLst>
              <a:ext uri="{FF2B5EF4-FFF2-40B4-BE49-F238E27FC236}">
                <a16:creationId xmlns:a16="http://schemas.microsoft.com/office/drawing/2014/main" id="{86F53348-0E85-4E10-BD16-D7801FF2C335}"/>
              </a:ext>
            </a:extLst>
          </p:cNvPr>
          <p:cNvSpPr txBox="1">
            <a:spLocks noChangeArrowheads="1"/>
          </p:cNvSpPr>
          <p:nvPr/>
        </p:nvSpPr>
        <p:spPr bwMode="auto">
          <a:xfrm>
            <a:off x="323850" y="58054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fr-CH" altLang="fr-FR" sz="2400">
              <a:solidFill>
                <a:srgbClr val="00B0F0"/>
              </a:solidFill>
              <a:latin typeface="HelveticaNeueLT Pro 45 Lt" pitchFamily="34" charset="0"/>
            </a:endParaRPr>
          </a:p>
        </p:txBody>
      </p:sp>
      <p:sp>
        <p:nvSpPr>
          <p:cNvPr id="30724" name="ZoneTexte 3">
            <a:extLst>
              <a:ext uri="{FF2B5EF4-FFF2-40B4-BE49-F238E27FC236}">
                <a16:creationId xmlns:a16="http://schemas.microsoft.com/office/drawing/2014/main" id="{ED89F168-3FBE-41F1-9637-D0AF2B907242}"/>
              </a:ext>
            </a:extLst>
          </p:cNvPr>
          <p:cNvSpPr txBox="1">
            <a:spLocks noChangeArrowheads="1"/>
          </p:cNvSpPr>
          <p:nvPr/>
        </p:nvSpPr>
        <p:spPr bwMode="auto">
          <a:xfrm>
            <a:off x="409575" y="1916113"/>
            <a:ext cx="8351838"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pPr>
            <a:r>
              <a:rPr lang="fr-CH" altLang="fr-FR" sz="2500" dirty="0">
                <a:latin typeface="+mn-lt"/>
                <a:cs typeface="Arial" panose="020B0604020202020204" pitchFamily="34" charset="0"/>
              </a:rPr>
              <a:t>6 ateliers pratiques sur les thèmes :</a:t>
            </a:r>
          </a:p>
          <a:p>
            <a:pPr lvl="1" eaLnBrk="1" hangingPunct="1">
              <a:lnSpc>
                <a:spcPct val="150000"/>
              </a:lnSpc>
              <a:buFontTx/>
              <a:buChar char="-"/>
            </a:pPr>
            <a:r>
              <a:rPr lang="fr-CH" altLang="fr-FR" sz="2300" dirty="0">
                <a:latin typeface="+mn-lt"/>
                <a:cs typeface="Arial" panose="020B0604020202020204" pitchFamily="34" charset="0"/>
              </a:rPr>
              <a:t>Le recrutement</a:t>
            </a:r>
          </a:p>
          <a:p>
            <a:pPr lvl="1" eaLnBrk="1" hangingPunct="1">
              <a:lnSpc>
                <a:spcPct val="150000"/>
              </a:lnSpc>
              <a:buFontTx/>
              <a:buChar char="-"/>
            </a:pPr>
            <a:r>
              <a:rPr lang="fr-CH" altLang="fr-FR" sz="2300" dirty="0">
                <a:latin typeface="+mn-lt"/>
                <a:cs typeface="Arial" panose="020B0604020202020204" pitchFamily="34" charset="0"/>
              </a:rPr>
              <a:t>La gestion du personnel</a:t>
            </a:r>
          </a:p>
          <a:p>
            <a:pPr lvl="1" eaLnBrk="1" hangingPunct="1">
              <a:lnSpc>
                <a:spcPct val="150000"/>
              </a:lnSpc>
              <a:buFontTx/>
              <a:buChar char="-"/>
            </a:pPr>
            <a:r>
              <a:rPr lang="fr-CH" altLang="fr-FR" sz="2300" dirty="0">
                <a:latin typeface="+mn-lt"/>
                <a:cs typeface="Arial" panose="020B0604020202020204" pitchFamily="34" charset="0"/>
              </a:rPr>
              <a:t>Le développement du personnel</a:t>
            </a:r>
          </a:p>
          <a:p>
            <a:pPr lvl="1" eaLnBrk="1" hangingPunct="1">
              <a:lnSpc>
                <a:spcPct val="150000"/>
              </a:lnSpc>
              <a:buFontTx/>
              <a:buChar char="-"/>
            </a:pPr>
            <a:r>
              <a:rPr lang="fr-CH" altLang="fr-FR" sz="2300" dirty="0">
                <a:latin typeface="+mn-lt"/>
                <a:cs typeface="Arial" panose="020B0604020202020204" pitchFamily="34" charset="0"/>
              </a:rPr>
              <a:t>La diminution d’effectif</a:t>
            </a:r>
          </a:p>
          <a:p>
            <a:pPr lvl="1" eaLnBrk="1" hangingPunct="1">
              <a:lnSpc>
                <a:spcPct val="150000"/>
              </a:lnSpc>
              <a:buFontTx/>
              <a:buChar char="-"/>
            </a:pPr>
            <a:r>
              <a:rPr lang="fr-CH" altLang="fr-FR" sz="2300" dirty="0">
                <a:latin typeface="+mn-lt"/>
                <a:cs typeface="Arial" panose="020B0604020202020204" pitchFamily="34" charset="0"/>
              </a:rPr>
              <a:t>La rémunération</a:t>
            </a:r>
          </a:p>
          <a:p>
            <a:pPr lvl="1">
              <a:lnSpc>
                <a:spcPct val="150000"/>
              </a:lnSpc>
              <a:buFontTx/>
              <a:buChar char="-"/>
            </a:pPr>
            <a:r>
              <a:rPr lang="fr-CH" altLang="fr-FR" sz="2300" dirty="0">
                <a:latin typeface="+mn-lt"/>
                <a:cs typeface="Arial" panose="020B0604020202020204" pitchFamily="34" charset="0"/>
              </a:rPr>
              <a:t>L'évaluation du personnel</a:t>
            </a:r>
          </a:p>
          <a:p>
            <a:pPr lvl="1" eaLnBrk="1" hangingPunct="1">
              <a:lnSpc>
                <a:spcPct val="150000"/>
              </a:lnSpc>
              <a:buFontTx/>
              <a:buChar char="-"/>
            </a:pPr>
            <a:endParaRPr lang="fr-CH" altLang="fr-FR" sz="2200" dirty="0">
              <a:latin typeface="HelveticaNeueLT Pro 45 Lt" pitchFamily="34" charset="0"/>
              <a:cs typeface="Arial" panose="020B0604020202020204" pitchFamily="34" charset="0"/>
            </a:endParaRPr>
          </a:p>
          <a:p>
            <a:pPr lvl="1" eaLnBrk="1" hangingPunct="1">
              <a:lnSpc>
                <a:spcPct val="150000"/>
              </a:lnSpc>
              <a:buFontTx/>
              <a:buChar char="-"/>
            </a:pPr>
            <a:endParaRPr lang="fr-CH" altLang="fr-FR" sz="2200" dirty="0">
              <a:latin typeface="HelveticaNeueLT Pro 45 Lt" pitchFamily="34" charset="0"/>
              <a:cs typeface="Arial" panose="020B0604020202020204" pitchFamily="34" charset="0"/>
            </a:endParaRPr>
          </a:p>
          <a:p>
            <a:pPr lvl="1" eaLnBrk="1" hangingPunct="1">
              <a:lnSpc>
                <a:spcPct val="150000"/>
              </a:lnSpc>
              <a:buFontTx/>
              <a:buChar char="-"/>
            </a:pPr>
            <a:endParaRPr lang="fr-CH" altLang="fr-FR" sz="2200" dirty="0">
              <a:latin typeface="HelveticaNeueLT Pro 45 Lt" pitchFamily="34" charset="0"/>
              <a:cs typeface="Arial" panose="020B0604020202020204" pitchFamily="34" charset="0"/>
            </a:endParaRPr>
          </a:p>
          <a:p>
            <a:pPr eaLnBrk="1" hangingPunct="1">
              <a:lnSpc>
                <a:spcPct val="150000"/>
              </a:lnSpc>
              <a:buFontTx/>
              <a:buChar char="-"/>
            </a:pPr>
            <a:endParaRPr lang="fr-CH" altLang="fr-FR" sz="2200" dirty="0">
              <a:latin typeface="HelveticaNeueLT Pro 45 Lt" pitchFamily="34" charset="0"/>
              <a:cs typeface="Arial" panose="020B0604020202020204" pitchFamily="34" charset="0"/>
            </a:endParaRPr>
          </a:p>
          <a:p>
            <a:pPr eaLnBrk="1" hangingPunct="1">
              <a:lnSpc>
                <a:spcPct val="150000"/>
              </a:lnSpc>
              <a:buFontTx/>
              <a:buChar char="-"/>
            </a:pPr>
            <a:endParaRPr lang="fr-CH" altLang="fr-FR" sz="2200" dirty="0">
              <a:latin typeface="HelveticaNeueLT Pro 45 Lt" pitchFamily="34" charset="0"/>
              <a:cs typeface="Arial" panose="020B0604020202020204" pitchFamily="34" charset="0"/>
            </a:endParaRPr>
          </a:p>
          <a:p>
            <a:pPr eaLnBrk="1" hangingPunct="1">
              <a:lnSpc>
                <a:spcPct val="150000"/>
              </a:lnSpc>
            </a:pPr>
            <a:endParaRPr lang="fr-CH" altLang="fr-FR" sz="2200" dirty="0">
              <a:latin typeface="HelveticaNeueLT Pro 45 Lt" pitchFamily="34" charset="0"/>
              <a:cs typeface="Arial" panose="020B0604020202020204" pitchFamily="34" charset="0"/>
            </a:endParaRPr>
          </a:p>
          <a:p>
            <a:pPr eaLnBrk="1" hangingPunct="1">
              <a:lnSpc>
                <a:spcPct val="150000"/>
              </a:lnSpc>
            </a:pPr>
            <a:endParaRPr lang="fr-CH" altLang="fr-FR" sz="2200" dirty="0">
              <a:latin typeface="HelveticaNeueLT Pro 45 Lt" pitchFamily="34" charset="0"/>
              <a:cs typeface="Arial" panose="020B0604020202020204" pitchFamily="34" charset="0"/>
            </a:endParaRPr>
          </a:p>
          <a:p>
            <a:pPr eaLnBrk="1" hangingPunct="1">
              <a:lnSpc>
                <a:spcPct val="150000"/>
              </a:lnSpc>
            </a:pPr>
            <a:endParaRPr lang="fr-CH" altLang="fr-FR" sz="2200" dirty="0">
              <a:latin typeface="HelveticaNeueLT Pro 45 Lt" pitchFamily="34" charset="0"/>
              <a:cs typeface="Arial" panose="020B0604020202020204" pitchFamily="34" charset="0"/>
            </a:endParaRPr>
          </a:p>
          <a:p>
            <a:pPr eaLnBrk="1" hangingPunct="1">
              <a:lnSpc>
                <a:spcPct val="150000"/>
              </a:lnSpc>
            </a:pPr>
            <a:endParaRPr lang="fr-CH" altLang="fr-FR" sz="2200" dirty="0">
              <a:latin typeface="HelveticaNeueLT Pro 45 Lt" pitchFamily="34" charset="0"/>
              <a:cs typeface="Arial" panose="020B0604020202020204" pitchFamily="34" charset="0"/>
            </a:endParaRPr>
          </a:p>
        </p:txBody>
      </p:sp>
      <p:sp>
        <p:nvSpPr>
          <p:cNvPr id="8" name="Espace réservé du texte 3">
            <a:extLst>
              <a:ext uri="{FF2B5EF4-FFF2-40B4-BE49-F238E27FC236}">
                <a16:creationId xmlns:a16="http://schemas.microsoft.com/office/drawing/2014/main" id="{3FC44515-1B66-4E1E-9A04-A31E978B9721}"/>
              </a:ext>
            </a:extLst>
          </p:cNvPr>
          <p:cNvSpPr txBox="1">
            <a:spLocks/>
          </p:cNvSpPr>
          <p:nvPr/>
        </p:nvSpPr>
        <p:spPr bwMode="auto">
          <a:xfrm>
            <a:off x="4471988" y="165100"/>
            <a:ext cx="44291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fontScale="92500" lnSpcReduction="10000"/>
          </a:bodyPr>
          <a:lstStyle>
            <a:lvl1pPr marL="0" indent="0" algn="r" rtl="0" eaLnBrk="0" fontAlgn="base" hangingPunct="0">
              <a:spcBef>
                <a:spcPct val="20000"/>
              </a:spcBef>
              <a:spcAft>
                <a:spcPct val="0"/>
              </a:spcAft>
              <a:buFont typeface="Arial" pitchFamily="34" charset="0"/>
              <a:buNone/>
              <a:defRPr sz="900" b="0" kern="1200">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fr-CH" altLang="fr-FR" sz="1200" dirty="0">
                <a:solidFill>
                  <a:srgbClr val="008AC9"/>
                </a:solidFill>
              </a:rPr>
              <a:t>Brevet fédéral</a:t>
            </a:r>
          </a:p>
          <a:p>
            <a:pPr>
              <a:defRPr/>
            </a:pPr>
            <a:r>
              <a:rPr lang="fr-CH" altLang="fr-FR" sz="1200" dirty="0">
                <a:solidFill>
                  <a:srgbClr val="008AC9"/>
                </a:solidFill>
              </a:rPr>
              <a:t>de Spécialiste en ressources humaines</a:t>
            </a:r>
          </a:p>
        </p:txBody>
      </p:sp>
      <p:pic>
        <p:nvPicPr>
          <p:cNvPr id="30726" name="Image 6">
            <a:hlinkClick r:id="rId3"/>
            <a:extLst>
              <a:ext uri="{FF2B5EF4-FFF2-40B4-BE49-F238E27FC236}">
                <a16:creationId xmlns:a16="http://schemas.microsoft.com/office/drawing/2014/main" id="{989516F8-B2F5-4ECD-BAAA-94AEA0EA2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488" y="3129608"/>
            <a:ext cx="3095625" cy="207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a:extLst>
              <a:ext uri="{FF2B5EF4-FFF2-40B4-BE49-F238E27FC236}">
                <a16:creationId xmlns:a16="http://schemas.microsoft.com/office/drawing/2014/main" id="{A0ECE488-8BE7-49AA-B875-D09C8CCA5B6F}"/>
              </a:ext>
            </a:extLst>
          </p:cNvPr>
          <p:cNvSpPr>
            <a:spLocks noGrp="1"/>
          </p:cNvSpPr>
          <p:nvPr>
            <p:ph type="title"/>
          </p:nvPr>
        </p:nvSpPr>
        <p:spPr>
          <a:xfrm>
            <a:off x="395288" y="976313"/>
            <a:ext cx="8280400" cy="581025"/>
          </a:xfrm>
        </p:spPr>
        <p:txBody>
          <a:bodyPr/>
          <a:lstStyle/>
          <a:p>
            <a:r>
              <a:rPr lang="fr-CH" altLang="fr-FR" dirty="0"/>
              <a:t>Préparation aux 3 examens oraux</a:t>
            </a:r>
          </a:p>
        </p:txBody>
      </p:sp>
      <p:sp>
        <p:nvSpPr>
          <p:cNvPr id="6" name="Espace réservé du texte 3">
            <a:extLst>
              <a:ext uri="{FF2B5EF4-FFF2-40B4-BE49-F238E27FC236}">
                <a16:creationId xmlns:a16="http://schemas.microsoft.com/office/drawing/2014/main" id="{DCC8D740-D168-4A02-852C-4A5E8747EF08}"/>
              </a:ext>
            </a:extLst>
          </p:cNvPr>
          <p:cNvSpPr txBox="1">
            <a:spLocks/>
          </p:cNvSpPr>
          <p:nvPr/>
        </p:nvSpPr>
        <p:spPr bwMode="auto">
          <a:xfrm>
            <a:off x="4471988" y="165100"/>
            <a:ext cx="44291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fontScale="92500" lnSpcReduction="10000"/>
          </a:bodyPr>
          <a:lstStyle>
            <a:lvl1pPr marL="0" indent="0" algn="r" rtl="0" eaLnBrk="0" fontAlgn="base" hangingPunct="0">
              <a:spcBef>
                <a:spcPct val="20000"/>
              </a:spcBef>
              <a:spcAft>
                <a:spcPct val="0"/>
              </a:spcAft>
              <a:buFont typeface="Arial" pitchFamily="34" charset="0"/>
              <a:buNone/>
              <a:defRPr sz="900" b="0" kern="1200">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fr-CH" altLang="fr-FR" sz="1200" dirty="0">
                <a:solidFill>
                  <a:srgbClr val="008AC9"/>
                </a:solidFill>
              </a:rPr>
              <a:t>Brevet fédéral</a:t>
            </a:r>
          </a:p>
          <a:p>
            <a:pPr>
              <a:defRPr/>
            </a:pPr>
            <a:r>
              <a:rPr lang="fr-CH" altLang="fr-FR" sz="1200" dirty="0">
                <a:solidFill>
                  <a:srgbClr val="008AC9"/>
                </a:solidFill>
              </a:rPr>
              <a:t>de Spécialiste en ressources humaines</a:t>
            </a:r>
          </a:p>
        </p:txBody>
      </p:sp>
      <p:sp>
        <p:nvSpPr>
          <p:cNvPr id="2" name="Espace réservé du texte 1">
            <a:extLst>
              <a:ext uri="{FF2B5EF4-FFF2-40B4-BE49-F238E27FC236}">
                <a16:creationId xmlns:a16="http://schemas.microsoft.com/office/drawing/2014/main" id="{825A9179-54AB-4BE5-9F9A-8C9BBB8B5E7B}"/>
              </a:ext>
            </a:extLst>
          </p:cNvPr>
          <p:cNvSpPr>
            <a:spLocks noGrp="1"/>
          </p:cNvSpPr>
          <p:nvPr>
            <p:ph type="body" sz="quarter" idx="12"/>
          </p:nvPr>
        </p:nvSpPr>
        <p:spPr>
          <a:xfrm>
            <a:off x="431800" y="1711144"/>
            <a:ext cx="8280400" cy="4392612"/>
          </a:xfrm>
        </p:spPr>
        <p:txBody>
          <a:bodyPr/>
          <a:lstStyle/>
          <a:p>
            <a:pPr marL="738187" lvl="1" indent="-457200" eaLnBrk="1" hangingPunct="1">
              <a:lnSpc>
                <a:spcPct val="150000"/>
              </a:lnSpc>
              <a:buFont typeface="Lucida Grande"/>
              <a:buAutoNum type="arabicPeriod"/>
              <a:defRPr/>
            </a:pPr>
            <a:r>
              <a:rPr lang="fr-CH" sz="2500" dirty="0">
                <a:latin typeface="+mn-lt"/>
                <a:cs typeface="Arial" panose="020B0604020202020204" pitchFamily="34" charset="0"/>
              </a:rPr>
              <a:t>Présentation et discussion avec les experts</a:t>
            </a:r>
          </a:p>
          <a:p>
            <a:pPr marL="738187" lvl="1" indent="-457200">
              <a:lnSpc>
                <a:spcPct val="150000"/>
              </a:lnSpc>
              <a:buFont typeface="Lucida Grande"/>
              <a:buAutoNum type="arabicPeriod"/>
              <a:defRPr/>
            </a:pPr>
            <a:r>
              <a:rPr lang="fr-CH" sz="2500" dirty="0">
                <a:latin typeface="+mn-lt"/>
                <a:cs typeface="Arial" panose="020B0604020202020204" pitchFamily="34" charset="0"/>
              </a:rPr>
              <a:t>Mini-Cases</a:t>
            </a:r>
          </a:p>
          <a:p>
            <a:pPr marL="738187" lvl="1" indent="-457200">
              <a:lnSpc>
                <a:spcPct val="150000"/>
              </a:lnSpc>
              <a:buFont typeface="Lucida Grande"/>
              <a:buAutoNum type="arabicPeriod"/>
              <a:defRPr/>
            </a:pPr>
            <a:r>
              <a:rPr lang="fr-CH" sz="2500" dirty="0">
                <a:latin typeface="+mn-lt"/>
                <a:cs typeface="Arial" panose="020B0604020202020204" pitchFamily="34" charset="0"/>
              </a:rPr>
              <a:t>Réflexion sur une situation d’entretien</a:t>
            </a:r>
          </a:p>
          <a:p>
            <a:pPr marL="738187" lvl="1" indent="-457200" eaLnBrk="1" hangingPunct="1">
              <a:lnSpc>
                <a:spcPct val="150000"/>
              </a:lnSpc>
              <a:buFont typeface="Lucida Grande"/>
              <a:buAutoNum type="arabicPeriod"/>
              <a:defRPr/>
            </a:pPr>
            <a:endParaRPr lang="fr-CH" sz="2500" b="1" dirty="0">
              <a:latin typeface="Arial" panose="020B0604020202020204" pitchFamily="34" charset="0"/>
              <a:cs typeface="Arial" panose="020B0604020202020204" pitchFamily="34" charset="0"/>
            </a:endParaRPr>
          </a:p>
          <a:p>
            <a:pPr marL="0" lvl="1" eaLnBrk="1" hangingPunct="1">
              <a:lnSpc>
                <a:spcPct val="150000"/>
              </a:lnSpc>
              <a:defRPr/>
            </a:pPr>
            <a:endParaRPr lang="fr-CH" sz="2300" dirty="0">
              <a:latin typeface="Arial" panose="020B0604020202020204" pitchFamily="34" charset="0"/>
              <a:cs typeface="Arial" panose="020B0604020202020204" pitchFamily="34" charset="0"/>
            </a:endParaRPr>
          </a:p>
          <a:p>
            <a:pPr>
              <a:defRPr/>
            </a:pPr>
            <a:endParaRPr lang="fr-CH" dirty="0"/>
          </a:p>
        </p:txBody>
      </p:sp>
      <p:pic>
        <p:nvPicPr>
          <p:cNvPr id="33797" name="Image 6">
            <a:hlinkClick r:id="rId2"/>
            <a:extLst>
              <a:ext uri="{FF2B5EF4-FFF2-40B4-BE49-F238E27FC236}">
                <a16:creationId xmlns:a16="http://schemas.microsoft.com/office/drawing/2014/main" id="{A0F35B1B-D714-4BB3-83E8-1B3358FC4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917346"/>
            <a:ext cx="2844056"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
            <a:extLst>
              <a:ext uri="{FF2B5EF4-FFF2-40B4-BE49-F238E27FC236}">
                <a16:creationId xmlns:a16="http://schemas.microsoft.com/office/drawing/2014/main" id="{DC54D04F-6BEA-410B-81C7-FCD2C62E27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757" y="3814708"/>
            <a:ext cx="3163243"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hlinkClick r:id="rId5"/>
            <a:extLst>
              <a:ext uri="{FF2B5EF4-FFF2-40B4-BE49-F238E27FC236}">
                <a16:creationId xmlns:a16="http://schemas.microsoft.com/office/drawing/2014/main" id="{87B342A4-28A8-4293-8648-289344C7F75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563888" y="3917346"/>
            <a:ext cx="2667000" cy="234021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a:extLst>
              <a:ext uri="{FF2B5EF4-FFF2-40B4-BE49-F238E27FC236}">
                <a16:creationId xmlns:a16="http://schemas.microsoft.com/office/drawing/2014/main" id="{BB717922-6F7C-4C47-BEB0-FC998AAACDEB}"/>
              </a:ext>
            </a:extLst>
          </p:cNvPr>
          <p:cNvSpPr>
            <a:spLocks noGrp="1"/>
          </p:cNvSpPr>
          <p:nvPr>
            <p:ph type="title"/>
          </p:nvPr>
        </p:nvSpPr>
        <p:spPr>
          <a:xfrm>
            <a:off x="395288" y="976313"/>
            <a:ext cx="8280400" cy="581025"/>
          </a:xfrm>
        </p:spPr>
        <p:txBody>
          <a:bodyPr/>
          <a:lstStyle/>
          <a:p>
            <a:r>
              <a:rPr lang="fr-CH" altLang="fr-FR"/>
              <a:t>Examen</a:t>
            </a:r>
          </a:p>
        </p:txBody>
      </p:sp>
      <p:sp>
        <p:nvSpPr>
          <p:cNvPr id="39939" name="ZoneTexte 2">
            <a:extLst>
              <a:ext uri="{FF2B5EF4-FFF2-40B4-BE49-F238E27FC236}">
                <a16:creationId xmlns:a16="http://schemas.microsoft.com/office/drawing/2014/main" id="{CE174F5C-E240-4D4E-BDA4-48225313D3F9}"/>
              </a:ext>
            </a:extLst>
          </p:cNvPr>
          <p:cNvSpPr txBox="1">
            <a:spLocks noChangeArrowheads="1"/>
          </p:cNvSpPr>
          <p:nvPr/>
        </p:nvSpPr>
        <p:spPr bwMode="auto">
          <a:xfrm>
            <a:off x="395288" y="1844675"/>
            <a:ext cx="76342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108585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fr-CH" altLang="fr-FR" sz="2500" b="1" dirty="0">
                <a:latin typeface="+mn-lt"/>
                <a:cs typeface="Arial" panose="020B0604020202020204" pitchFamily="34" charset="0"/>
              </a:rPr>
              <a:t>Ces 3 compétences seront validées : </a:t>
            </a:r>
          </a:p>
          <a:p>
            <a:pPr eaLnBrk="1" hangingPunct="1">
              <a:buFont typeface="Arial" panose="020B0604020202020204" pitchFamily="34" charset="0"/>
              <a:buNone/>
            </a:pPr>
            <a:endParaRPr lang="fr-CH" altLang="fr-FR" sz="2400" dirty="0">
              <a:latin typeface="+mn-lt"/>
            </a:endParaRPr>
          </a:p>
          <a:p>
            <a:pPr lvl="1" eaLnBrk="1" hangingPunct="1">
              <a:buFont typeface="Arial" panose="020B0604020202020204" pitchFamily="34" charset="0"/>
              <a:buChar char="•"/>
            </a:pPr>
            <a:r>
              <a:rPr lang="fr-CH" altLang="fr-FR" sz="2300" dirty="0">
                <a:latin typeface="+mn-lt"/>
                <a:cs typeface="Arial" panose="020B0604020202020204" pitchFamily="34" charset="0"/>
              </a:rPr>
              <a:t>Connaissances théoriques</a:t>
            </a:r>
          </a:p>
          <a:p>
            <a:pPr lvl="1" eaLnBrk="1" hangingPunct="1">
              <a:buFont typeface="Arial" panose="020B0604020202020204" pitchFamily="34" charset="0"/>
              <a:buChar char="•"/>
            </a:pPr>
            <a:endParaRPr lang="fr-CH" altLang="fr-FR" sz="2300" dirty="0">
              <a:latin typeface="+mn-lt"/>
              <a:cs typeface="Arial" panose="020B0604020202020204" pitchFamily="34" charset="0"/>
            </a:endParaRPr>
          </a:p>
          <a:p>
            <a:pPr lvl="1" eaLnBrk="1" hangingPunct="1">
              <a:buFont typeface="Arial" panose="020B0604020202020204" pitchFamily="34" charset="0"/>
              <a:buChar char="•"/>
            </a:pPr>
            <a:r>
              <a:rPr lang="fr-CH" altLang="fr-FR" sz="2300" dirty="0">
                <a:latin typeface="+mn-lt"/>
                <a:cs typeface="Arial" panose="020B0604020202020204" pitchFamily="34" charset="0"/>
              </a:rPr>
              <a:t>Compétences analytiques</a:t>
            </a:r>
          </a:p>
          <a:p>
            <a:pPr lvl="1" eaLnBrk="1" hangingPunct="1">
              <a:buFont typeface="Arial" panose="020B0604020202020204" pitchFamily="34" charset="0"/>
              <a:buChar char="•"/>
            </a:pPr>
            <a:endParaRPr lang="fr-CH" altLang="fr-FR" sz="2300" dirty="0">
              <a:latin typeface="+mn-lt"/>
              <a:cs typeface="Arial" panose="020B0604020202020204" pitchFamily="34" charset="0"/>
            </a:endParaRPr>
          </a:p>
          <a:p>
            <a:pPr lvl="1" eaLnBrk="1" hangingPunct="1">
              <a:buFont typeface="Arial" panose="020B0604020202020204" pitchFamily="34" charset="0"/>
              <a:buChar char="•"/>
            </a:pPr>
            <a:r>
              <a:rPr lang="fr-CH" altLang="fr-FR" sz="2300" dirty="0">
                <a:latin typeface="+mn-lt"/>
                <a:cs typeface="Arial" panose="020B0604020202020204" pitchFamily="34" charset="0"/>
              </a:rPr>
              <a:t>Compétences pratiques</a:t>
            </a:r>
          </a:p>
        </p:txBody>
      </p:sp>
      <p:sp>
        <p:nvSpPr>
          <p:cNvPr id="39940" name="Titre 4">
            <a:extLst>
              <a:ext uri="{FF2B5EF4-FFF2-40B4-BE49-F238E27FC236}">
                <a16:creationId xmlns:a16="http://schemas.microsoft.com/office/drawing/2014/main" id="{219117FD-40EF-4E4D-8CB1-1BBEDC8A8D77}"/>
              </a:ext>
            </a:extLst>
          </p:cNvPr>
          <p:cNvSpPr txBox="1">
            <a:spLocks/>
          </p:cNvSpPr>
          <p:nvPr/>
        </p:nvSpPr>
        <p:spPr bwMode="auto">
          <a:xfrm>
            <a:off x="5219700" y="1665288"/>
            <a:ext cx="82296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CH" altLang="fr-FR" sz="2500">
              <a:latin typeface="Arial" panose="020B0604020202020204" pitchFamily="34" charset="0"/>
              <a:cs typeface="Arial" panose="020B0604020202020204" pitchFamily="34" charset="0"/>
            </a:endParaRPr>
          </a:p>
        </p:txBody>
      </p:sp>
      <p:sp>
        <p:nvSpPr>
          <p:cNvPr id="8" name="Espace réservé du texte 3">
            <a:extLst>
              <a:ext uri="{FF2B5EF4-FFF2-40B4-BE49-F238E27FC236}">
                <a16:creationId xmlns:a16="http://schemas.microsoft.com/office/drawing/2014/main" id="{37B051EB-85E0-496C-A62E-F782DE380C3A}"/>
              </a:ext>
            </a:extLst>
          </p:cNvPr>
          <p:cNvSpPr txBox="1">
            <a:spLocks/>
          </p:cNvSpPr>
          <p:nvPr/>
        </p:nvSpPr>
        <p:spPr bwMode="auto">
          <a:xfrm>
            <a:off x="4471988" y="165100"/>
            <a:ext cx="44291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fontScale="92500" lnSpcReduction="10000"/>
          </a:bodyPr>
          <a:lstStyle>
            <a:lvl1pPr marL="0" indent="0" algn="r" rtl="0" eaLnBrk="0" fontAlgn="base" hangingPunct="0">
              <a:spcBef>
                <a:spcPct val="20000"/>
              </a:spcBef>
              <a:spcAft>
                <a:spcPct val="0"/>
              </a:spcAft>
              <a:buFont typeface="Arial" pitchFamily="34" charset="0"/>
              <a:buNone/>
              <a:defRPr sz="900" b="0" kern="1200">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fr-CH" altLang="fr-FR" sz="1200" dirty="0">
                <a:solidFill>
                  <a:srgbClr val="008AC9"/>
                </a:solidFill>
              </a:rPr>
              <a:t>Brevet fédéral</a:t>
            </a:r>
          </a:p>
          <a:p>
            <a:pPr>
              <a:defRPr/>
            </a:pPr>
            <a:r>
              <a:rPr lang="fr-CH" altLang="fr-FR" sz="1200" dirty="0">
                <a:solidFill>
                  <a:srgbClr val="008AC9"/>
                </a:solidFill>
              </a:rPr>
              <a:t>de Spécialiste en ressources humaines</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a:extLst>
              <a:ext uri="{FF2B5EF4-FFF2-40B4-BE49-F238E27FC236}">
                <a16:creationId xmlns:a16="http://schemas.microsoft.com/office/drawing/2014/main" id="{BB717922-6F7C-4C47-BEB0-FC998AAACDEB}"/>
              </a:ext>
            </a:extLst>
          </p:cNvPr>
          <p:cNvSpPr>
            <a:spLocks noGrp="1"/>
          </p:cNvSpPr>
          <p:nvPr>
            <p:ph type="title"/>
          </p:nvPr>
        </p:nvSpPr>
        <p:spPr>
          <a:xfrm>
            <a:off x="395288" y="976313"/>
            <a:ext cx="8280400" cy="581025"/>
          </a:xfrm>
        </p:spPr>
        <p:txBody>
          <a:bodyPr/>
          <a:lstStyle/>
          <a:p>
            <a:r>
              <a:rPr lang="fr-CH" altLang="fr-FR" dirty="0"/>
              <a:t>Postes occupés par nos Brevetés</a:t>
            </a:r>
          </a:p>
        </p:txBody>
      </p:sp>
      <p:sp>
        <p:nvSpPr>
          <p:cNvPr id="39939" name="ZoneTexte 2">
            <a:extLst>
              <a:ext uri="{FF2B5EF4-FFF2-40B4-BE49-F238E27FC236}">
                <a16:creationId xmlns:a16="http://schemas.microsoft.com/office/drawing/2014/main" id="{CE174F5C-E240-4D4E-BDA4-48225313D3F9}"/>
              </a:ext>
            </a:extLst>
          </p:cNvPr>
          <p:cNvSpPr txBox="1">
            <a:spLocks noChangeArrowheads="1"/>
          </p:cNvSpPr>
          <p:nvPr/>
        </p:nvSpPr>
        <p:spPr bwMode="auto">
          <a:xfrm>
            <a:off x="395288" y="1844675"/>
            <a:ext cx="76342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108585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Font typeface="Arial" panose="020B0604020202020204" pitchFamily="34" charset="0"/>
              <a:buChar char="•"/>
            </a:pPr>
            <a:r>
              <a:rPr lang="fr-CH" altLang="fr-FR" sz="2300" dirty="0">
                <a:latin typeface="+mn-lt"/>
                <a:cs typeface="Arial" panose="020B0604020202020204" pitchFamily="34" charset="0"/>
              </a:rPr>
              <a:t>Responsable RH </a:t>
            </a:r>
          </a:p>
          <a:p>
            <a:pPr lvl="1" eaLnBrk="1" hangingPunct="1">
              <a:buFont typeface="Arial" panose="020B0604020202020204" pitchFamily="34" charset="0"/>
              <a:buChar char="•"/>
            </a:pPr>
            <a:r>
              <a:rPr lang="fr-CH" altLang="fr-FR" sz="2300" dirty="0">
                <a:latin typeface="+mn-lt"/>
                <a:cs typeface="Arial" panose="020B0604020202020204" pitchFamily="34" charset="0"/>
              </a:rPr>
              <a:t>HR Business Partner </a:t>
            </a:r>
          </a:p>
          <a:p>
            <a:pPr lvl="1" eaLnBrk="1" hangingPunct="1">
              <a:buFont typeface="Arial" panose="020B0604020202020204" pitchFamily="34" charset="0"/>
              <a:buChar char="•"/>
            </a:pPr>
            <a:r>
              <a:rPr lang="fr-CH" altLang="fr-FR" sz="2300" dirty="0">
                <a:latin typeface="+mn-lt"/>
                <a:cs typeface="Arial" panose="020B0604020202020204" pitchFamily="34" charset="0"/>
              </a:rPr>
              <a:t>Conseiller en recrutement</a:t>
            </a:r>
          </a:p>
          <a:p>
            <a:pPr lvl="1" eaLnBrk="1" hangingPunct="1">
              <a:buFont typeface="Arial" panose="020B0604020202020204" pitchFamily="34" charset="0"/>
              <a:buChar char="•"/>
            </a:pPr>
            <a:r>
              <a:rPr lang="fr-CH" altLang="fr-FR" sz="2300" dirty="0">
                <a:latin typeface="+mn-lt"/>
                <a:cs typeface="Arial" panose="020B0604020202020204" pitchFamily="34" charset="0"/>
              </a:rPr>
              <a:t>Gestionnaire RH</a:t>
            </a:r>
          </a:p>
          <a:p>
            <a:pPr lvl="1" eaLnBrk="1" hangingPunct="1">
              <a:buFont typeface="Arial" panose="020B0604020202020204" pitchFamily="34" charset="0"/>
              <a:buChar char="•"/>
            </a:pPr>
            <a:r>
              <a:rPr lang="fr-CH" altLang="fr-FR" sz="2300" dirty="0">
                <a:latin typeface="+mn-lt"/>
                <a:cs typeface="Arial" panose="020B0604020202020204" pitchFamily="34" charset="0"/>
              </a:rPr>
              <a:t>Consultant en ressources humaines</a:t>
            </a:r>
          </a:p>
          <a:p>
            <a:pPr lvl="1" eaLnBrk="1" hangingPunct="1">
              <a:buFont typeface="Arial" panose="020B0604020202020204" pitchFamily="34" charset="0"/>
              <a:buChar char="•"/>
            </a:pPr>
            <a:r>
              <a:rPr lang="fr-CH" altLang="fr-FR" sz="2300" dirty="0">
                <a:latin typeface="+mn-lt"/>
                <a:cs typeface="Arial" panose="020B0604020202020204" pitchFamily="34" charset="0"/>
              </a:rPr>
              <a:t>Conseiller en personnel </a:t>
            </a:r>
          </a:p>
        </p:txBody>
      </p:sp>
      <p:sp>
        <p:nvSpPr>
          <p:cNvPr id="39940" name="Titre 4">
            <a:extLst>
              <a:ext uri="{FF2B5EF4-FFF2-40B4-BE49-F238E27FC236}">
                <a16:creationId xmlns:a16="http://schemas.microsoft.com/office/drawing/2014/main" id="{219117FD-40EF-4E4D-8CB1-1BBEDC8A8D77}"/>
              </a:ext>
            </a:extLst>
          </p:cNvPr>
          <p:cNvSpPr txBox="1">
            <a:spLocks/>
          </p:cNvSpPr>
          <p:nvPr/>
        </p:nvSpPr>
        <p:spPr bwMode="auto">
          <a:xfrm>
            <a:off x="5219700" y="1665288"/>
            <a:ext cx="82296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CH" altLang="fr-FR" sz="2500">
              <a:latin typeface="Arial" panose="020B0604020202020204" pitchFamily="34" charset="0"/>
              <a:cs typeface="Arial" panose="020B0604020202020204" pitchFamily="34" charset="0"/>
            </a:endParaRPr>
          </a:p>
        </p:txBody>
      </p:sp>
      <p:sp>
        <p:nvSpPr>
          <p:cNvPr id="8" name="Espace réservé du texte 3">
            <a:extLst>
              <a:ext uri="{FF2B5EF4-FFF2-40B4-BE49-F238E27FC236}">
                <a16:creationId xmlns:a16="http://schemas.microsoft.com/office/drawing/2014/main" id="{37B051EB-85E0-496C-A62E-F782DE380C3A}"/>
              </a:ext>
            </a:extLst>
          </p:cNvPr>
          <p:cNvSpPr txBox="1">
            <a:spLocks/>
          </p:cNvSpPr>
          <p:nvPr/>
        </p:nvSpPr>
        <p:spPr bwMode="auto">
          <a:xfrm>
            <a:off x="4471988" y="165100"/>
            <a:ext cx="44291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fontScale="92500" lnSpcReduction="10000"/>
          </a:bodyPr>
          <a:lstStyle>
            <a:lvl1pPr marL="0" indent="0" algn="r" rtl="0" eaLnBrk="0" fontAlgn="base" hangingPunct="0">
              <a:spcBef>
                <a:spcPct val="20000"/>
              </a:spcBef>
              <a:spcAft>
                <a:spcPct val="0"/>
              </a:spcAft>
              <a:buFont typeface="Arial" pitchFamily="34" charset="0"/>
              <a:buNone/>
              <a:defRPr sz="900" b="0" kern="1200">
                <a:solidFill>
                  <a:schemeClr val="tx1"/>
                </a:solidFill>
                <a:latin typeface="Arial" pitchFamily="34" charset="0"/>
                <a:ea typeface="+mn-ea"/>
                <a:cs typeface="Arial" pitchFamily="34" charset="0"/>
              </a:defRPr>
            </a:lvl1pPr>
            <a:lvl2pPr marL="457200" indent="0" algn="l" rtl="0" eaLnBrk="0" fontAlgn="base" hangingPunct="0">
              <a:spcBef>
                <a:spcPct val="20000"/>
              </a:spcBef>
              <a:spcAft>
                <a:spcPct val="0"/>
              </a:spcAft>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fr-CH" altLang="fr-FR" sz="1200" dirty="0">
                <a:solidFill>
                  <a:srgbClr val="008AC9"/>
                </a:solidFill>
              </a:rPr>
              <a:t>Brevet fédéral</a:t>
            </a:r>
          </a:p>
          <a:p>
            <a:pPr>
              <a:defRPr/>
            </a:pPr>
            <a:r>
              <a:rPr lang="fr-CH" altLang="fr-FR" sz="1200" dirty="0">
                <a:solidFill>
                  <a:srgbClr val="008AC9"/>
                </a:solidFill>
              </a:rPr>
              <a:t>de Spécialiste en ressources humaines</a:t>
            </a:r>
          </a:p>
        </p:txBody>
      </p:sp>
    </p:spTree>
    <p:extLst>
      <p:ext uri="{BB962C8B-B14F-4D97-AF65-F5344CB8AC3E}">
        <p14:creationId xmlns:p14="http://schemas.microsoft.com/office/powerpoint/2010/main" val="381415522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7258F78-2416-4EE0-9868-DD3CD4E30EA6}"/>
              </a:ext>
            </a:extLst>
          </p:cNvPr>
          <p:cNvSpPr>
            <a:spLocks noGrp="1"/>
          </p:cNvSpPr>
          <p:nvPr>
            <p:ph type="sldNum" sz="quarter" idx="12"/>
          </p:nvPr>
        </p:nvSpPr>
        <p:spPr/>
        <p:txBody>
          <a:bodyPr/>
          <a:lstStyle/>
          <a:p>
            <a:r>
              <a:rPr lang="de-CH" dirty="0">
                <a:solidFill>
                  <a:prstClr val="black">
                    <a:tint val="75000"/>
                  </a:prstClr>
                </a:solidFill>
              </a:rPr>
              <a:t>3</a:t>
            </a:r>
          </a:p>
        </p:txBody>
      </p:sp>
      <p:sp>
        <p:nvSpPr>
          <p:cNvPr id="5" name="Titel 4">
            <a:extLst>
              <a:ext uri="{FF2B5EF4-FFF2-40B4-BE49-F238E27FC236}">
                <a16:creationId xmlns:a16="http://schemas.microsoft.com/office/drawing/2014/main" id="{574FED59-A308-47F2-9804-4D4C9AEC64E5}"/>
              </a:ext>
            </a:extLst>
          </p:cNvPr>
          <p:cNvSpPr>
            <a:spLocks noGrp="1"/>
          </p:cNvSpPr>
          <p:nvPr>
            <p:ph type="title"/>
          </p:nvPr>
        </p:nvSpPr>
        <p:spPr/>
        <p:txBody>
          <a:bodyPr/>
          <a:lstStyle/>
          <a:p>
            <a:r>
              <a:rPr lang="fr-FR" dirty="0">
                <a:latin typeface="Calibri" pitchFamily="34" charset="0"/>
              </a:rPr>
              <a:t>Evolution du taux de réussite de l’examen professionnel</a:t>
            </a:r>
          </a:p>
        </p:txBody>
      </p:sp>
      <p:sp>
        <p:nvSpPr>
          <p:cNvPr id="3" name="Fußzeilenplatzhalter 2">
            <a:extLst>
              <a:ext uri="{FF2B5EF4-FFF2-40B4-BE49-F238E27FC236}">
                <a16:creationId xmlns:a16="http://schemas.microsoft.com/office/drawing/2014/main" id="{3FB3486A-5728-4D8E-8B37-42909B307C56}"/>
              </a:ext>
            </a:extLst>
          </p:cNvPr>
          <p:cNvSpPr>
            <a:spLocks noGrp="1"/>
          </p:cNvSpPr>
          <p:nvPr>
            <p:ph type="ftr" sz="quarter" idx="11"/>
          </p:nvPr>
        </p:nvSpPr>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graphicFrame>
        <p:nvGraphicFramePr>
          <p:cNvPr id="6" name="Object 9">
            <a:extLst>
              <a:ext uri="{FF2B5EF4-FFF2-40B4-BE49-F238E27FC236}">
                <a16:creationId xmlns:a16="http://schemas.microsoft.com/office/drawing/2014/main" id="{3D948788-896F-4B58-97B7-4035CDE5A76C}"/>
              </a:ext>
            </a:extLst>
          </p:cNvPr>
          <p:cNvGraphicFramePr>
            <a:graphicFrameLocks noChangeAspect="1"/>
          </p:cNvGraphicFramePr>
          <p:nvPr>
            <p:extLst>
              <p:ext uri="{D42A27DB-BD31-4B8C-83A1-F6EECF244321}">
                <p14:modId xmlns:p14="http://schemas.microsoft.com/office/powerpoint/2010/main" val="1358432511"/>
              </p:ext>
            </p:extLst>
          </p:nvPr>
        </p:nvGraphicFramePr>
        <p:xfrm>
          <a:off x="539552" y="1844824"/>
          <a:ext cx="7920880" cy="4533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8204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ußzeilenplatzhalter 2"/>
          <p:cNvSpPr>
            <a:spLocks noGrp="1"/>
          </p:cNvSpPr>
          <p:nvPr>
            <p:ph type="ftr" sz="quarter" idx="11"/>
          </p:nvPr>
        </p:nvSpPr>
        <p:spPr/>
        <p:txBody>
          <a:bodyPr/>
          <a:lstStyle/>
          <a:p>
            <a:pPr lvl="0">
              <a:defRPr/>
            </a:pPr>
            <a:r>
              <a:rPr lang="fr-FR">
                <a:solidFill>
                  <a:prstClr val="black">
                    <a:tint val="75000"/>
                  </a:prstClr>
                </a:solidFill>
              </a:rPr>
              <a:t>Examen professionnel RH - un succès</a:t>
            </a:r>
            <a:endParaRPr kumimoji="0" lang="de-CH"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79C79-6706-4FC3-B937-D50B950CEBA9}" type="slidenum">
              <a:rPr kumimoji="0" lang="de-CH"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CH"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el 4"/>
          <p:cNvSpPr txBox="1">
            <a:spLocks/>
          </p:cNvSpPr>
          <p:nvPr/>
        </p:nvSpPr>
        <p:spPr>
          <a:xfrm>
            <a:off x="467544" y="260648"/>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800" b="1" kern="1200">
                <a:solidFill>
                  <a:schemeClr val="tx1"/>
                </a:solidFill>
                <a:latin typeface="+mj-lt"/>
                <a:ea typeface="+mj-ea"/>
                <a:cs typeface="+mj-cs"/>
              </a:defRPr>
            </a:lvl1pPr>
          </a:lstStyle>
          <a:p>
            <a:pPr>
              <a:defRPr/>
            </a:pPr>
            <a:r>
              <a:rPr kumimoji="0" lang="de-CH" sz="3800" b="1" i="0" u="none" strike="noStrike" kern="1200" cap="none" spc="0" normalizeH="0" baseline="0" noProof="0" dirty="0">
                <a:ln>
                  <a:noFill/>
                </a:ln>
                <a:effectLst/>
                <a:uLnTx/>
                <a:uFillTx/>
                <a:latin typeface="Calibri"/>
                <a:ea typeface="+mj-ea"/>
                <a:cs typeface="Arial"/>
              </a:rPr>
              <a:t>Résumé (1998 – 2019)</a:t>
            </a:r>
            <a:endParaRPr kumimoji="0" lang="de-CH" sz="3800" b="1" i="0" u="none" strike="noStrike" kern="1200" cap="none" spc="0" normalizeH="0" baseline="0" noProof="0" dirty="0">
              <a:ln>
                <a:noFill/>
              </a:ln>
              <a:solidFill>
                <a:prstClr val="black"/>
              </a:solidFill>
              <a:effectLst/>
              <a:uLnTx/>
              <a:uFillTx/>
              <a:latin typeface="Calibri"/>
              <a:ea typeface="+mj-ea"/>
              <a:cs typeface="Arial" panose="020B0604020202020204" pitchFamily="34" charset="0"/>
            </a:endParaRPr>
          </a:p>
        </p:txBody>
      </p:sp>
      <p:graphicFrame>
        <p:nvGraphicFramePr>
          <p:cNvPr id="3" name="Tabella 4">
            <a:extLst>
              <a:ext uri="{FF2B5EF4-FFF2-40B4-BE49-F238E27FC236}">
                <a16:creationId xmlns:a16="http://schemas.microsoft.com/office/drawing/2014/main" id="{89B0FC94-ADAF-4DA6-88F1-50D267A68215}"/>
              </a:ext>
            </a:extLst>
          </p:cNvPr>
          <p:cNvGraphicFramePr>
            <a:graphicFrameLocks noGrp="1"/>
          </p:cNvGraphicFramePr>
          <p:nvPr>
            <p:extLst>
              <p:ext uri="{D42A27DB-BD31-4B8C-83A1-F6EECF244321}">
                <p14:modId xmlns:p14="http://schemas.microsoft.com/office/powerpoint/2010/main" val="866221916"/>
              </p:ext>
            </p:extLst>
          </p:nvPr>
        </p:nvGraphicFramePr>
        <p:xfrm>
          <a:off x="611560" y="2204864"/>
          <a:ext cx="7776864" cy="3047279"/>
        </p:xfrm>
        <a:graphic>
          <a:graphicData uri="http://schemas.openxmlformats.org/drawingml/2006/table">
            <a:tbl>
              <a:tblPr firstRow="1" bandRow="1">
                <a:tableStyleId>{21E4AEA4-8DFA-4A89-87EB-49C32662AFE0}</a:tableStyleId>
              </a:tblPr>
              <a:tblGrid>
                <a:gridCol w="3888432">
                  <a:extLst>
                    <a:ext uri="{9D8B030D-6E8A-4147-A177-3AD203B41FA5}">
                      <a16:colId xmlns:a16="http://schemas.microsoft.com/office/drawing/2014/main" val="1342426109"/>
                    </a:ext>
                  </a:extLst>
                </a:gridCol>
                <a:gridCol w="3888432">
                  <a:extLst>
                    <a:ext uri="{9D8B030D-6E8A-4147-A177-3AD203B41FA5}">
                      <a16:colId xmlns:a16="http://schemas.microsoft.com/office/drawing/2014/main" val="1914422761"/>
                    </a:ext>
                  </a:extLst>
                </a:gridCol>
              </a:tblGrid>
              <a:tr h="405251">
                <a:tc>
                  <a:txBody>
                    <a:bodyPr/>
                    <a:lstStyle/>
                    <a:p>
                      <a:endParaRPr lang="en-US" dirty="0"/>
                    </a:p>
                  </a:txBody>
                  <a:tcPr/>
                </a:tc>
                <a:tc>
                  <a:txBody>
                    <a:bodyPr/>
                    <a:lstStyle/>
                    <a:p>
                      <a:endParaRPr lang="fr-CH" sz="2400" noProof="0" dirty="0"/>
                    </a:p>
                  </a:txBody>
                  <a:tcPr/>
                </a:tc>
                <a:extLst>
                  <a:ext uri="{0D108BD9-81ED-4DB2-BD59-A6C34878D82A}">
                    <a16:rowId xmlns:a16="http://schemas.microsoft.com/office/drawing/2014/main" val="1332267926"/>
                  </a:ext>
                </a:extLst>
              </a:tr>
              <a:tr h="729452">
                <a:tc>
                  <a:txBody>
                    <a:bodyPr/>
                    <a:lstStyle/>
                    <a:p>
                      <a:r>
                        <a:rPr lang="fr-FR" sz="2400" dirty="0">
                          <a:latin typeface="Calibri" pitchFamily="34" charset="0"/>
                        </a:rPr>
                        <a:t>nombre de participant-e-s à l’examen professionnel</a:t>
                      </a:r>
                      <a:endParaRPr lang="fr-CH" sz="2400" noProof="0" dirty="0">
                        <a:solidFill>
                          <a:schemeClr val="tx1"/>
                        </a:solidFill>
                      </a:endParaRPr>
                    </a:p>
                  </a:txBody>
                  <a:tcPr/>
                </a:tc>
                <a:tc>
                  <a:txBody>
                    <a:bodyPr/>
                    <a:lstStyle/>
                    <a:p>
                      <a:pPr marL="0" indent="0">
                        <a:buFont typeface="Arial" panose="020B0604020202020204" pitchFamily="34" charset="0"/>
                        <a:buNone/>
                      </a:pPr>
                      <a:r>
                        <a:rPr lang="fr-CH" sz="2400" noProof="0" dirty="0"/>
                        <a:t>22’461</a:t>
                      </a:r>
                    </a:p>
                  </a:txBody>
                  <a:tcPr/>
                </a:tc>
                <a:extLst>
                  <a:ext uri="{0D108BD9-81ED-4DB2-BD59-A6C34878D82A}">
                    <a16:rowId xmlns:a16="http://schemas.microsoft.com/office/drawing/2014/main" val="1328411032"/>
                  </a:ext>
                </a:extLst>
              </a:tr>
              <a:tr h="729452">
                <a:tc>
                  <a:txBody>
                    <a:bodyPr/>
                    <a:lstStyle/>
                    <a:p>
                      <a:pPr lvl="0">
                        <a:buNone/>
                      </a:pPr>
                      <a:r>
                        <a:rPr lang="fr-FR" sz="2400" dirty="0">
                          <a:latin typeface="Calibri" pitchFamily="34" charset="0"/>
                        </a:rPr>
                        <a:t>taux de réussite de l’examen professionnel (moyen)</a:t>
                      </a:r>
                      <a:endParaRPr lang="fr-CH" sz="2400" noProof="0" dirty="0">
                        <a:solidFill>
                          <a:schemeClr val="tx1"/>
                        </a:solidFill>
                      </a:endParaRPr>
                    </a:p>
                  </a:txBody>
                  <a:tcPr/>
                </a:tc>
                <a:tc>
                  <a:txBody>
                    <a:bodyPr/>
                    <a:lstStyle/>
                    <a:p>
                      <a:pPr marL="0" lvl="0" indent="0">
                        <a:buFont typeface="Arial"/>
                        <a:buNone/>
                      </a:pPr>
                      <a:r>
                        <a:rPr lang="fr-CH" sz="2400" noProof="0" dirty="0"/>
                        <a:t>68%</a:t>
                      </a:r>
                    </a:p>
                  </a:txBody>
                  <a:tcPr/>
                </a:tc>
                <a:extLst>
                  <a:ext uri="{0D108BD9-81ED-4DB2-BD59-A6C34878D82A}">
                    <a16:rowId xmlns:a16="http://schemas.microsoft.com/office/drawing/2014/main" val="1811365333"/>
                  </a:ext>
                </a:extLst>
              </a:tr>
              <a:tr h="944159">
                <a:tc>
                  <a:txBody>
                    <a:bodyPr/>
                    <a:lstStyle/>
                    <a:p>
                      <a:r>
                        <a:rPr lang="fr-FR" sz="2400" dirty="0">
                          <a:latin typeface="Calibri" pitchFamily="34" charset="0"/>
                        </a:rPr>
                        <a:t>nombre de breveté-e-s</a:t>
                      </a:r>
                      <a:endParaRPr lang="fr-CH" sz="2400" noProof="0" dirty="0">
                        <a:solidFill>
                          <a:schemeClr val="tx1"/>
                        </a:solidFill>
                      </a:endParaRPr>
                    </a:p>
                  </a:txBody>
                  <a:tcPr/>
                </a:tc>
                <a:tc>
                  <a:txBody>
                    <a:bodyPr/>
                    <a:lstStyle/>
                    <a:p>
                      <a:pPr marL="0" indent="0">
                        <a:buFont typeface="Arial" panose="020B0604020202020204" pitchFamily="34" charset="0"/>
                        <a:buNone/>
                      </a:pPr>
                      <a:r>
                        <a:rPr lang="fr-CH" sz="2400" b="1" noProof="0" dirty="0"/>
                        <a:t>15’254</a:t>
                      </a:r>
                    </a:p>
                  </a:txBody>
                  <a:tcPr/>
                </a:tc>
                <a:extLst>
                  <a:ext uri="{0D108BD9-81ED-4DB2-BD59-A6C34878D82A}">
                    <a16:rowId xmlns:a16="http://schemas.microsoft.com/office/drawing/2014/main" val="3568422052"/>
                  </a:ext>
                </a:extLst>
              </a:tr>
            </a:tbl>
          </a:graphicData>
        </a:graphic>
      </p:graphicFrame>
    </p:spTree>
    <p:extLst>
      <p:ext uri="{BB962C8B-B14F-4D97-AF65-F5344CB8AC3E}">
        <p14:creationId xmlns:p14="http://schemas.microsoft.com/office/powerpoint/2010/main" val="56596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18E985-D6C6-43B2-8584-B0B7F069F59F}"/>
              </a:ext>
            </a:extLst>
          </p:cNvPr>
          <p:cNvSpPr>
            <a:spLocks noGrp="1"/>
          </p:cNvSpPr>
          <p:nvPr>
            <p:ph idx="1"/>
          </p:nvPr>
        </p:nvSpPr>
        <p:spPr>
          <a:xfrm>
            <a:off x="457200" y="1600202"/>
            <a:ext cx="8229600" cy="4997150"/>
          </a:xfrm>
        </p:spPr>
        <p:txBody>
          <a:bodyPr vert="horz" lIns="91440" tIns="45720" rIns="91440" bIns="45720" rtlCol="0" anchor="t">
            <a:normAutofit/>
          </a:bodyPr>
          <a:lstStyle/>
          <a:p>
            <a:pPr marL="0" indent="0">
              <a:lnSpc>
                <a:spcPct val="120000"/>
              </a:lnSpc>
              <a:spcBef>
                <a:spcPts val="0"/>
              </a:spcBef>
              <a:buNone/>
            </a:pPr>
            <a:endParaRPr lang="de-CH" sz="2400" dirty="0"/>
          </a:p>
          <a:p>
            <a:pPr marL="57150" indent="0">
              <a:lnSpc>
                <a:spcPct val="120000"/>
              </a:lnSpc>
              <a:spcBef>
                <a:spcPts val="0"/>
              </a:spcBef>
              <a:buNone/>
            </a:pPr>
            <a:endParaRPr lang="de-CH" sz="2300" dirty="0"/>
          </a:p>
          <a:p>
            <a:pPr>
              <a:lnSpc>
                <a:spcPct val="120000"/>
              </a:lnSpc>
              <a:spcBef>
                <a:spcPts val="0"/>
              </a:spcBef>
            </a:pPr>
            <a:endParaRPr lang="de-CH" sz="2400" dirty="0"/>
          </a:p>
          <a:p>
            <a:pPr marL="0" indent="0">
              <a:lnSpc>
                <a:spcPct val="120000"/>
              </a:lnSpc>
              <a:spcBef>
                <a:spcPts val="0"/>
              </a:spcBef>
              <a:buNone/>
            </a:pPr>
            <a:endParaRPr lang="de-CH" sz="2400" dirty="0"/>
          </a:p>
        </p:txBody>
      </p:sp>
      <p:sp>
        <p:nvSpPr>
          <p:cNvPr id="4" name="Foliennummernplatzhalter 3">
            <a:extLst>
              <a:ext uri="{FF2B5EF4-FFF2-40B4-BE49-F238E27FC236}">
                <a16:creationId xmlns:a16="http://schemas.microsoft.com/office/drawing/2014/main" id="{B7258F78-2416-4EE0-9868-DD3CD4E30EA6}"/>
              </a:ext>
            </a:extLst>
          </p:cNvPr>
          <p:cNvSpPr>
            <a:spLocks noGrp="1"/>
          </p:cNvSpPr>
          <p:nvPr>
            <p:ph type="sldNum" sz="quarter" idx="12"/>
          </p:nvPr>
        </p:nvSpPr>
        <p:spPr/>
        <p:txBody>
          <a:bodyPr/>
          <a:lstStyle/>
          <a:p>
            <a:r>
              <a:rPr lang="de-CH" dirty="0">
                <a:solidFill>
                  <a:prstClr val="black">
                    <a:tint val="75000"/>
                  </a:prstClr>
                </a:solidFill>
              </a:rPr>
              <a:t>5</a:t>
            </a:r>
          </a:p>
        </p:txBody>
      </p:sp>
      <p:sp>
        <p:nvSpPr>
          <p:cNvPr id="5" name="Titel 4">
            <a:extLst>
              <a:ext uri="{FF2B5EF4-FFF2-40B4-BE49-F238E27FC236}">
                <a16:creationId xmlns:a16="http://schemas.microsoft.com/office/drawing/2014/main" id="{574FED59-A308-47F2-9804-4D4C9AEC64E5}"/>
              </a:ext>
            </a:extLst>
          </p:cNvPr>
          <p:cNvSpPr>
            <a:spLocks noGrp="1"/>
          </p:cNvSpPr>
          <p:nvPr>
            <p:ph type="title"/>
          </p:nvPr>
        </p:nvSpPr>
        <p:spPr/>
        <p:txBody>
          <a:bodyPr/>
          <a:lstStyle/>
          <a:p>
            <a:pPr>
              <a:spcBef>
                <a:spcPct val="50000"/>
              </a:spcBef>
            </a:pPr>
            <a:r>
              <a:rPr lang="fr-CH" altLang="de-DE" dirty="0"/>
              <a:t>Paysage suisse de la formation</a:t>
            </a:r>
          </a:p>
        </p:txBody>
      </p:sp>
      <p:sp>
        <p:nvSpPr>
          <p:cNvPr id="3" name="Fußzeilenplatzhalter 2">
            <a:extLst>
              <a:ext uri="{FF2B5EF4-FFF2-40B4-BE49-F238E27FC236}">
                <a16:creationId xmlns:a16="http://schemas.microsoft.com/office/drawing/2014/main" id="{E94687F5-AAA1-4815-82DC-C3E4D91504FB}"/>
              </a:ext>
            </a:extLst>
          </p:cNvPr>
          <p:cNvSpPr>
            <a:spLocks noGrp="1"/>
          </p:cNvSpPr>
          <p:nvPr>
            <p:ph type="ftr" sz="quarter" idx="11"/>
          </p:nvPr>
        </p:nvSpPr>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pic>
        <p:nvPicPr>
          <p:cNvPr id="6" name="Picture 7">
            <a:extLst>
              <a:ext uri="{FF2B5EF4-FFF2-40B4-BE49-F238E27FC236}">
                <a16:creationId xmlns:a16="http://schemas.microsoft.com/office/drawing/2014/main" id="{B79349AB-8E71-4AD8-97FB-C5F7363C2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81070"/>
            <a:ext cx="6048970" cy="475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74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18E985-D6C6-43B2-8584-B0B7F069F59F}"/>
              </a:ext>
            </a:extLst>
          </p:cNvPr>
          <p:cNvSpPr>
            <a:spLocks noGrp="1"/>
          </p:cNvSpPr>
          <p:nvPr>
            <p:ph idx="1"/>
          </p:nvPr>
        </p:nvSpPr>
        <p:spPr>
          <a:xfrm>
            <a:off x="457200" y="1600202"/>
            <a:ext cx="8229600" cy="4997150"/>
          </a:xfrm>
        </p:spPr>
        <p:txBody>
          <a:bodyPr vert="horz" lIns="91440" tIns="45720" rIns="91440" bIns="45720" rtlCol="0" anchor="t">
            <a:normAutofit/>
          </a:bodyPr>
          <a:lstStyle/>
          <a:p>
            <a:pPr marL="0" indent="0">
              <a:lnSpc>
                <a:spcPct val="120000"/>
              </a:lnSpc>
              <a:spcBef>
                <a:spcPts val="0"/>
              </a:spcBef>
              <a:buNone/>
            </a:pPr>
            <a:endParaRPr lang="de-CH" sz="2400" dirty="0"/>
          </a:p>
          <a:p>
            <a:pPr marL="57150" indent="0">
              <a:lnSpc>
                <a:spcPct val="120000"/>
              </a:lnSpc>
              <a:spcBef>
                <a:spcPts val="0"/>
              </a:spcBef>
              <a:buNone/>
            </a:pPr>
            <a:endParaRPr lang="de-CH" sz="2300" dirty="0"/>
          </a:p>
          <a:p>
            <a:pPr>
              <a:lnSpc>
                <a:spcPct val="120000"/>
              </a:lnSpc>
              <a:spcBef>
                <a:spcPts val="0"/>
              </a:spcBef>
            </a:pPr>
            <a:endParaRPr lang="de-CH" sz="2400" dirty="0"/>
          </a:p>
          <a:p>
            <a:pPr marL="0" indent="0">
              <a:lnSpc>
                <a:spcPct val="120000"/>
              </a:lnSpc>
              <a:spcBef>
                <a:spcPts val="0"/>
              </a:spcBef>
              <a:buNone/>
            </a:pPr>
            <a:endParaRPr lang="de-CH" sz="2400" dirty="0"/>
          </a:p>
        </p:txBody>
      </p:sp>
      <p:sp>
        <p:nvSpPr>
          <p:cNvPr id="4" name="Foliennummernplatzhalter 3">
            <a:extLst>
              <a:ext uri="{FF2B5EF4-FFF2-40B4-BE49-F238E27FC236}">
                <a16:creationId xmlns:a16="http://schemas.microsoft.com/office/drawing/2014/main" id="{B7258F78-2416-4EE0-9868-DD3CD4E30EA6}"/>
              </a:ext>
            </a:extLst>
          </p:cNvPr>
          <p:cNvSpPr>
            <a:spLocks noGrp="1"/>
          </p:cNvSpPr>
          <p:nvPr>
            <p:ph type="sldNum" sz="quarter" idx="12"/>
          </p:nvPr>
        </p:nvSpPr>
        <p:spPr/>
        <p:txBody>
          <a:bodyPr/>
          <a:lstStyle/>
          <a:p>
            <a:r>
              <a:rPr lang="de-CH" dirty="0">
                <a:solidFill>
                  <a:prstClr val="black">
                    <a:tint val="75000"/>
                  </a:prstClr>
                </a:solidFill>
              </a:rPr>
              <a:t>5</a:t>
            </a:r>
          </a:p>
        </p:txBody>
      </p:sp>
      <p:sp>
        <p:nvSpPr>
          <p:cNvPr id="5" name="Titel 4">
            <a:extLst>
              <a:ext uri="{FF2B5EF4-FFF2-40B4-BE49-F238E27FC236}">
                <a16:creationId xmlns:a16="http://schemas.microsoft.com/office/drawing/2014/main" id="{574FED59-A308-47F2-9804-4D4C9AEC64E5}"/>
              </a:ext>
            </a:extLst>
          </p:cNvPr>
          <p:cNvSpPr>
            <a:spLocks noGrp="1"/>
          </p:cNvSpPr>
          <p:nvPr>
            <p:ph type="title"/>
          </p:nvPr>
        </p:nvSpPr>
        <p:spPr/>
        <p:txBody>
          <a:bodyPr/>
          <a:lstStyle/>
          <a:p>
            <a:pPr>
              <a:spcBef>
                <a:spcPct val="50000"/>
              </a:spcBef>
            </a:pPr>
            <a:r>
              <a:rPr lang="fr-CH" altLang="de-DE" dirty="0"/>
              <a:t>Les examens de HRSE</a:t>
            </a:r>
          </a:p>
        </p:txBody>
      </p:sp>
      <p:sp>
        <p:nvSpPr>
          <p:cNvPr id="3" name="Fußzeilenplatzhalter 2">
            <a:extLst>
              <a:ext uri="{FF2B5EF4-FFF2-40B4-BE49-F238E27FC236}">
                <a16:creationId xmlns:a16="http://schemas.microsoft.com/office/drawing/2014/main" id="{E94687F5-AAA1-4815-82DC-C3E4D91504FB}"/>
              </a:ext>
            </a:extLst>
          </p:cNvPr>
          <p:cNvSpPr>
            <a:spLocks noGrp="1"/>
          </p:cNvSpPr>
          <p:nvPr>
            <p:ph type="ftr" sz="quarter" idx="11"/>
          </p:nvPr>
        </p:nvSpPr>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pic>
        <p:nvPicPr>
          <p:cNvPr id="7" name="Grafik 6">
            <a:extLst>
              <a:ext uri="{FF2B5EF4-FFF2-40B4-BE49-F238E27FC236}">
                <a16:creationId xmlns:a16="http://schemas.microsoft.com/office/drawing/2014/main" id="{ADD64590-89D0-4A63-9E0F-C430612A88C8}"/>
              </a:ext>
            </a:extLst>
          </p:cNvPr>
          <p:cNvPicPr>
            <a:picLocks noChangeAspect="1"/>
          </p:cNvPicPr>
          <p:nvPr/>
        </p:nvPicPr>
        <p:blipFill>
          <a:blip r:embed="rId2"/>
          <a:stretch>
            <a:fillRect/>
          </a:stretch>
        </p:blipFill>
        <p:spPr>
          <a:xfrm>
            <a:off x="683568" y="2721174"/>
            <a:ext cx="7920880" cy="1674171"/>
          </a:xfrm>
          <a:prstGeom prst="rect">
            <a:avLst/>
          </a:prstGeom>
        </p:spPr>
      </p:pic>
    </p:spTree>
    <p:extLst>
      <p:ext uri="{BB962C8B-B14F-4D97-AF65-F5344CB8AC3E}">
        <p14:creationId xmlns:p14="http://schemas.microsoft.com/office/powerpoint/2010/main" val="285670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18E985-D6C6-43B2-8584-B0B7F069F59F}"/>
              </a:ext>
            </a:extLst>
          </p:cNvPr>
          <p:cNvSpPr>
            <a:spLocks noGrp="1"/>
          </p:cNvSpPr>
          <p:nvPr>
            <p:ph idx="1"/>
          </p:nvPr>
        </p:nvSpPr>
        <p:spPr>
          <a:xfrm>
            <a:off x="457200" y="1600202"/>
            <a:ext cx="8229600" cy="4997150"/>
          </a:xfrm>
        </p:spPr>
        <p:txBody>
          <a:bodyPr vert="horz" lIns="91440" tIns="45720" rIns="91440" bIns="45720" rtlCol="0" anchor="t">
            <a:normAutofit/>
          </a:bodyPr>
          <a:lstStyle/>
          <a:p>
            <a:pPr marL="0" indent="0">
              <a:lnSpc>
                <a:spcPct val="120000"/>
              </a:lnSpc>
              <a:spcBef>
                <a:spcPts val="0"/>
              </a:spcBef>
              <a:buNone/>
            </a:pPr>
            <a:endParaRPr lang="de-CH" sz="2400" dirty="0"/>
          </a:p>
          <a:p>
            <a:pPr marL="57150" indent="0">
              <a:lnSpc>
                <a:spcPct val="120000"/>
              </a:lnSpc>
              <a:spcBef>
                <a:spcPts val="0"/>
              </a:spcBef>
              <a:buNone/>
            </a:pPr>
            <a:endParaRPr lang="de-CH" sz="2300" dirty="0"/>
          </a:p>
          <a:p>
            <a:pPr>
              <a:lnSpc>
                <a:spcPct val="120000"/>
              </a:lnSpc>
              <a:spcBef>
                <a:spcPts val="0"/>
              </a:spcBef>
            </a:pPr>
            <a:endParaRPr lang="de-CH" sz="2400" dirty="0"/>
          </a:p>
          <a:p>
            <a:pPr marL="0" indent="0">
              <a:lnSpc>
                <a:spcPct val="120000"/>
              </a:lnSpc>
              <a:spcBef>
                <a:spcPts val="0"/>
              </a:spcBef>
              <a:buNone/>
            </a:pPr>
            <a:endParaRPr lang="de-CH" sz="2400" dirty="0"/>
          </a:p>
        </p:txBody>
      </p:sp>
      <p:sp>
        <p:nvSpPr>
          <p:cNvPr id="4" name="Foliennummernplatzhalter 3">
            <a:extLst>
              <a:ext uri="{FF2B5EF4-FFF2-40B4-BE49-F238E27FC236}">
                <a16:creationId xmlns:a16="http://schemas.microsoft.com/office/drawing/2014/main" id="{B7258F78-2416-4EE0-9868-DD3CD4E30EA6}"/>
              </a:ext>
            </a:extLst>
          </p:cNvPr>
          <p:cNvSpPr>
            <a:spLocks noGrp="1"/>
          </p:cNvSpPr>
          <p:nvPr>
            <p:ph type="sldNum" sz="quarter" idx="12"/>
          </p:nvPr>
        </p:nvSpPr>
        <p:spPr/>
        <p:txBody>
          <a:bodyPr/>
          <a:lstStyle/>
          <a:p>
            <a:r>
              <a:rPr lang="de-CH" dirty="0">
                <a:solidFill>
                  <a:prstClr val="black">
                    <a:tint val="75000"/>
                  </a:prstClr>
                </a:solidFill>
              </a:rPr>
              <a:t>5</a:t>
            </a:r>
          </a:p>
        </p:txBody>
      </p:sp>
      <p:sp>
        <p:nvSpPr>
          <p:cNvPr id="5" name="Titel 4">
            <a:extLst>
              <a:ext uri="{FF2B5EF4-FFF2-40B4-BE49-F238E27FC236}">
                <a16:creationId xmlns:a16="http://schemas.microsoft.com/office/drawing/2014/main" id="{574FED59-A308-47F2-9804-4D4C9AEC64E5}"/>
              </a:ext>
            </a:extLst>
          </p:cNvPr>
          <p:cNvSpPr>
            <a:spLocks noGrp="1"/>
          </p:cNvSpPr>
          <p:nvPr>
            <p:ph type="title"/>
          </p:nvPr>
        </p:nvSpPr>
        <p:spPr/>
        <p:txBody>
          <a:bodyPr/>
          <a:lstStyle/>
          <a:p>
            <a:pPr>
              <a:spcBef>
                <a:spcPct val="50000"/>
              </a:spcBef>
            </a:pPr>
            <a:r>
              <a:rPr lang="fr-FR" dirty="0"/>
              <a:t>Les organisations de l'association faîtière</a:t>
            </a:r>
            <a:endParaRPr lang="fr-CH" altLang="de-DE" dirty="0"/>
          </a:p>
        </p:txBody>
      </p:sp>
      <p:sp>
        <p:nvSpPr>
          <p:cNvPr id="3" name="Fußzeilenplatzhalter 2">
            <a:extLst>
              <a:ext uri="{FF2B5EF4-FFF2-40B4-BE49-F238E27FC236}">
                <a16:creationId xmlns:a16="http://schemas.microsoft.com/office/drawing/2014/main" id="{E94687F5-AAA1-4815-82DC-C3E4D91504FB}"/>
              </a:ext>
            </a:extLst>
          </p:cNvPr>
          <p:cNvSpPr>
            <a:spLocks noGrp="1"/>
          </p:cNvSpPr>
          <p:nvPr>
            <p:ph type="ftr" sz="quarter" idx="11"/>
          </p:nvPr>
        </p:nvSpPr>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pic>
        <p:nvPicPr>
          <p:cNvPr id="7" name="Picture 9" descr="logovsaa_rot">
            <a:extLst>
              <a:ext uri="{FF2B5EF4-FFF2-40B4-BE49-F238E27FC236}">
                <a16:creationId xmlns:a16="http://schemas.microsoft.com/office/drawing/2014/main" id="{6A78126D-BC8B-449A-AE50-FCEE04FAC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04" y="1608090"/>
            <a:ext cx="22320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zhmsp\AppData\Local\Microsoft\Windows\Temporary Internet Files\Content.Outlook\9VUDXLW8\Logo_Schweiz-Arbeitgeberverband.JPG">
            <a:extLst>
              <a:ext uri="{FF2B5EF4-FFF2-40B4-BE49-F238E27FC236}">
                <a16:creationId xmlns:a16="http://schemas.microsoft.com/office/drawing/2014/main" id="{1F6AD9B1-432D-4166-8FA1-F3476644C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08751"/>
            <a:ext cx="4039530" cy="230296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9D003FA-1972-4656-9371-8CC277A14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04" y="5211711"/>
            <a:ext cx="4330823" cy="807299"/>
          </a:xfrm>
          <a:prstGeom prst="rect">
            <a:avLst/>
          </a:prstGeom>
        </p:spPr>
      </p:pic>
      <p:pic>
        <p:nvPicPr>
          <p:cNvPr id="11" name="Picture 8" descr="VPA Logo leer">
            <a:extLst>
              <a:ext uri="{FF2B5EF4-FFF2-40B4-BE49-F238E27FC236}">
                <a16:creationId xmlns:a16="http://schemas.microsoft.com/office/drawing/2014/main" id="{6E27430F-D5FE-4D01-ADF4-ED623BA99C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404" y="1772816"/>
            <a:ext cx="230505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203E9E0-20C5-4930-BA6A-046EFCA0DB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8733" y="3397229"/>
            <a:ext cx="3087006" cy="103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zhmsp\AppData\Local\Microsoft\Windows\Temporary Internet Files\Content.Outlook\9VUDXLW8\neus swissstaffing-logo-cmyk.png">
            <a:extLst>
              <a:ext uri="{FF2B5EF4-FFF2-40B4-BE49-F238E27FC236}">
                <a16:creationId xmlns:a16="http://schemas.microsoft.com/office/drawing/2014/main" id="{2780DC1A-8738-46C3-9777-1948E3849D0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063" y="5256897"/>
            <a:ext cx="3528393" cy="63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81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18E985-D6C6-43B2-8584-B0B7F069F59F}"/>
              </a:ext>
            </a:extLst>
          </p:cNvPr>
          <p:cNvSpPr>
            <a:spLocks noGrp="1"/>
          </p:cNvSpPr>
          <p:nvPr>
            <p:ph idx="1"/>
          </p:nvPr>
        </p:nvSpPr>
        <p:spPr>
          <a:xfrm>
            <a:off x="457200" y="1600202"/>
            <a:ext cx="8229600" cy="4997150"/>
          </a:xfrm>
        </p:spPr>
        <p:txBody>
          <a:bodyPr vert="horz" lIns="91440" tIns="45720" rIns="91440" bIns="45720" rtlCol="0" anchor="t">
            <a:normAutofit/>
          </a:bodyPr>
          <a:lstStyle/>
          <a:p>
            <a:pPr marL="0" indent="0">
              <a:lnSpc>
                <a:spcPct val="120000"/>
              </a:lnSpc>
              <a:spcBef>
                <a:spcPts val="0"/>
              </a:spcBef>
              <a:buNone/>
            </a:pPr>
            <a:endParaRPr lang="de-CH" sz="2400" dirty="0"/>
          </a:p>
          <a:p>
            <a:pPr marL="57150" indent="0">
              <a:lnSpc>
                <a:spcPct val="120000"/>
              </a:lnSpc>
              <a:spcBef>
                <a:spcPts val="0"/>
              </a:spcBef>
              <a:buNone/>
            </a:pPr>
            <a:endParaRPr lang="de-CH" sz="2300" dirty="0"/>
          </a:p>
          <a:p>
            <a:pPr>
              <a:lnSpc>
                <a:spcPct val="120000"/>
              </a:lnSpc>
              <a:spcBef>
                <a:spcPts val="0"/>
              </a:spcBef>
            </a:pPr>
            <a:endParaRPr lang="de-CH" sz="2400" dirty="0"/>
          </a:p>
          <a:p>
            <a:pPr marL="0" indent="0">
              <a:lnSpc>
                <a:spcPct val="120000"/>
              </a:lnSpc>
              <a:spcBef>
                <a:spcPts val="0"/>
              </a:spcBef>
              <a:buNone/>
            </a:pPr>
            <a:endParaRPr lang="de-CH" sz="2400" dirty="0"/>
          </a:p>
        </p:txBody>
      </p:sp>
      <p:sp>
        <p:nvSpPr>
          <p:cNvPr id="4" name="Foliennummernplatzhalter 3">
            <a:extLst>
              <a:ext uri="{FF2B5EF4-FFF2-40B4-BE49-F238E27FC236}">
                <a16:creationId xmlns:a16="http://schemas.microsoft.com/office/drawing/2014/main" id="{B7258F78-2416-4EE0-9868-DD3CD4E30EA6}"/>
              </a:ext>
            </a:extLst>
          </p:cNvPr>
          <p:cNvSpPr>
            <a:spLocks noGrp="1"/>
          </p:cNvSpPr>
          <p:nvPr>
            <p:ph type="sldNum" sz="quarter" idx="12"/>
          </p:nvPr>
        </p:nvSpPr>
        <p:spPr/>
        <p:txBody>
          <a:bodyPr/>
          <a:lstStyle/>
          <a:p>
            <a:r>
              <a:rPr lang="de-CH" dirty="0">
                <a:solidFill>
                  <a:prstClr val="black">
                    <a:tint val="75000"/>
                  </a:prstClr>
                </a:solidFill>
              </a:rPr>
              <a:t>5</a:t>
            </a:r>
          </a:p>
        </p:txBody>
      </p:sp>
      <p:sp>
        <p:nvSpPr>
          <p:cNvPr id="5" name="Titel 4">
            <a:extLst>
              <a:ext uri="{FF2B5EF4-FFF2-40B4-BE49-F238E27FC236}">
                <a16:creationId xmlns:a16="http://schemas.microsoft.com/office/drawing/2014/main" id="{574FED59-A308-47F2-9804-4D4C9AEC64E5}"/>
              </a:ext>
            </a:extLst>
          </p:cNvPr>
          <p:cNvSpPr>
            <a:spLocks noGrp="1"/>
          </p:cNvSpPr>
          <p:nvPr>
            <p:ph type="title"/>
          </p:nvPr>
        </p:nvSpPr>
        <p:spPr/>
        <p:txBody>
          <a:bodyPr/>
          <a:lstStyle/>
          <a:p>
            <a:pPr>
              <a:spcBef>
                <a:spcPct val="50000"/>
              </a:spcBef>
            </a:pPr>
            <a:r>
              <a:rPr lang="fr-CH" altLang="de-DE" dirty="0"/>
              <a:t>Le brevet jusqu’en 2016</a:t>
            </a:r>
          </a:p>
        </p:txBody>
      </p:sp>
      <p:sp>
        <p:nvSpPr>
          <p:cNvPr id="3" name="Fußzeilenplatzhalter 2">
            <a:extLst>
              <a:ext uri="{FF2B5EF4-FFF2-40B4-BE49-F238E27FC236}">
                <a16:creationId xmlns:a16="http://schemas.microsoft.com/office/drawing/2014/main" id="{E94687F5-AAA1-4815-82DC-C3E4D91504FB}"/>
              </a:ext>
            </a:extLst>
          </p:cNvPr>
          <p:cNvSpPr>
            <a:spLocks noGrp="1"/>
          </p:cNvSpPr>
          <p:nvPr>
            <p:ph type="ftr" sz="quarter" idx="11"/>
          </p:nvPr>
        </p:nvSpPr>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graphicFrame>
        <p:nvGraphicFramePr>
          <p:cNvPr id="8" name="Group 37">
            <a:extLst>
              <a:ext uri="{FF2B5EF4-FFF2-40B4-BE49-F238E27FC236}">
                <a16:creationId xmlns:a16="http://schemas.microsoft.com/office/drawing/2014/main" id="{292671EA-AD24-4A8E-ABBA-7E643FF32856}"/>
              </a:ext>
            </a:extLst>
          </p:cNvPr>
          <p:cNvGraphicFramePr>
            <a:graphicFrameLocks/>
          </p:cNvGraphicFramePr>
          <p:nvPr>
            <p:extLst>
              <p:ext uri="{D42A27DB-BD31-4B8C-83A1-F6EECF244321}">
                <p14:modId xmlns:p14="http://schemas.microsoft.com/office/powerpoint/2010/main" val="1153229098"/>
              </p:ext>
            </p:extLst>
          </p:nvPr>
        </p:nvGraphicFramePr>
        <p:xfrm>
          <a:off x="575556" y="1583016"/>
          <a:ext cx="7992888" cy="4937244"/>
        </p:xfrm>
        <a:graphic>
          <a:graphicData uri="http://schemas.openxmlformats.org/drawingml/2006/table">
            <a:tbl>
              <a:tblPr/>
              <a:tblGrid>
                <a:gridCol w="5734095">
                  <a:extLst>
                    <a:ext uri="{9D8B030D-6E8A-4147-A177-3AD203B41FA5}">
                      <a16:colId xmlns:a16="http://schemas.microsoft.com/office/drawing/2014/main" val="20000"/>
                    </a:ext>
                  </a:extLst>
                </a:gridCol>
                <a:gridCol w="2258793">
                  <a:extLst>
                    <a:ext uri="{9D8B030D-6E8A-4147-A177-3AD203B41FA5}">
                      <a16:colId xmlns:a16="http://schemas.microsoft.com/office/drawing/2014/main" val="20001"/>
                    </a:ext>
                  </a:extLst>
                </a:gridCol>
              </a:tblGrid>
              <a:tr h="799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1" i="0" u="none" strike="noStrike" cap="none" normalizeH="0" baseline="0" noProof="0" dirty="0">
                          <a:ln>
                            <a:noFill/>
                          </a:ln>
                          <a:solidFill>
                            <a:srgbClr val="FFFFFF"/>
                          </a:solidFill>
                          <a:effectLst/>
                          <a:latin typeface="Arial" charset="0"/>
                          <a:ea typeface="ＭＳ Ｐゴシック" pitchFamily="-110" charset="-128"/>
                        </a:rPr>
                        <a:t>Contenu</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1" i="0" u="none" strike="noStrike" cap="none" normalizeH="0" baseline="0" noProof="0" dirty="0">
                          <a:ln>
                            <a:noFill/>
                          </a:ln>
                          <a:solidFill>
                            <a:srgbClr val="FFFFFF"/>
                          </a:solidFill>
                          <a:effectLst/>
                          <a:latin typeface="Arial" charset="0"/>
                          <a:ea typeface="ＭＳ Ｐゴシック" pitchFamily="-110" charset="-128"/>
                        </a:rPr>
                        <a:t>Type d’examen/</a:t>
                      </a:r>
                    </a:p>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1" i="0" u="none" strike="noStrike" cap="none" normalizeH="0" baseline="0" noProof="0" dirty="0">
                          <a:ln>
                            <a:noFill/>
                          </a:ln>
                          <a:solidFill>
                            <a:srgbClr val="FFFFFF"/>
                          </a:solidFill>
                          <a:effectLst/>
                          <a:latin typeface="Arial" charset="0"/>
                          <a:ea typeface="ＭＳ Ｐゴシック" pitchFamily="-110" charset="-128"/>
                        </a:rPr>
                        <a:t>durée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3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dirty="0">
                          <a:ln>
                            <a:noFill/>
                          </a:ln>
                          <a:solidFill>
                            <a:srgbClr val="000000"/>
                          </a:solidFill>
                          <a:effectLst/>
                          <a:latin typeface="Arial" charset="0"/>
                          <a:ea typeface="ＭＳ Ｐゴシック" pitchFamily="-110" charset="-128"/>
                        </a:rPr>
                        <a:t>Marketing du personnel, développement et formation professionnelle de base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a:ln>
                            <a:noFill/>
                          </a:ln>
                          <a:solidFill>
                            <a:schemeClr val="tx1"/>
                          </a:solidFill>
                          <a:effectLst/>
                          <a:latin typeface="Arial" charset="0"/>
                          <a:ea typeface="ＭＳ Ｐゴシック" pitchFamily="-110" charset="-128"/>
                        </a:rPr>
                        <a:t>écrit</a:t>
                      </a:r>
                    </a:p>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a:ln>
                            <a:noFill/>
                          </a:ln>
                          <a:solidFill>
                            <a:schemeClr val="tx1"/>
                          </a:solidFill>
                          <a:effectLst/>
                          <a:latin typeface="Arial" charset="0"/>
                          <a:ea typeface="ＭＳ Ｐゴシック" pitchFamily="-110" charset="-128"/>
                        </a:rPr>
                        <a:t>3 h 30 min.</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val="10001"/>
                  </a:ext>
                </a:extLst>
              </a:tr>
              <a:tr h="643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a:ln>
                            <a:noFill/>
                          </a:ln>
                          <a:solidFill>
                            <a:srgbClr val="000000"/>
                          </a:solidFill>
                          <a:effectLst/>
                          <a:latin typeface="Arial" charset="0"/>
                          <a:ea typeface="ＭＳ Ｐゴシック" pitchFamily="-110" charset="-128"/>
                        </a:rPr>
                        <a:t>Marketing du personnel et développement du personnel</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a:ln>
                            <a:noFill/>
                          </a:ln>
                          <a:solidFill>
                            <a:schemeClr val="tx1"/>
                          </a:solidFill>
                          <a:effectLst/>
                          <a:latin typeface="Arial" charset="0"/>
                          <a:ea typeface="ＭＳ Ｐゴシック" pitchFamily="-110" charset="-128"/>
                        </a:rPr>
                        <a:t>oral</a:t>
                      </a:r>
                    </a:p>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a:ln>
                            <a:noFill/>
                          </a:ln>
                          <a:solidFill>
                            <a:schemeClr val="tx1"/>
                          </a:solidFill>
                          <a:effectLst/>
                          <a:latin typeface="Arial" charset="0"/>
                          <a:ea typeface="ＭＳ Ｐゴシック" pitchFamily="-110" charset="-128"/>
                        </a:rPr>
                        <a:t>30 min.</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extLst>
                  <a:ext uri="{0D108BD9-81ED-4DB2-BD59-A6C34878D82A}">
                    <a16:rowId xmlns:a16="http://schemas.microsoft.com/office/drawing/2014/main" val="10002"/>
                  </a:ext>
                </a:extLst>
              </a:tr>
              <a:tr h="643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dirty="0">
                          <a:ln>
                            <a:noFill/>
                          </a:ln>
                          <a:solidFill>
                            <a:srgbClr val="000000"/>
                          </a:solidFill>
                          <a:effectLst/>
                          <a:latin typeface="Arial" charset="0"/>
                          <a:ea typeface="ＭＳ Ｐゴシック" pitchFamily="-110" charset="-128"/>
                        </a:rPr>
                        <a:t>Rémunération et assurances sociales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a:ln>
                            <a:noFill/>
                          </a:ln>
                          <a:solidFill>
                            <a:schemeClr val="tx1"/>
                          </a:solidFill>
                          <a:effectLst/>
                          <a:latin typeface="Arial" charset="0"/>
                          <a:ea typeface="ＭＳ Ｐゴシック" pitchFamily="-110" charset="-128"/>
                        </a:rPr>
                        <a:t>écrit</a:t>
                      </a:r>
                    </a:p>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a:ln>
                            <a:noFill/>
                          </a:ln>
                          <a:solidFill>
                            <a:schemeClr val="tx1"/>
                          </a:solidFill>
                          <a:effectLst/>
                          <a:latin typeface="Arial" charset="0"/>
                          <a:ea typeface="ＭＳ Ｐゴシック" pitchFamily="-110" charset="-128"/>
                        </a:rPr>
                        <a:t>3 h</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val="10003"/>
                  </a:ext>
                </a:extLst>
              </a:tr>
              <a:tr h="643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a:ln>
                            <a:noFill/>
                          </a:ln>
                          <a:solidFill>
                            <a:srgbClr val="000000"/>
                          </a:solidFill>
                          <a:effectLst/>
                          <a:latin typeface="Arial" charset="0"/>
                          <a:ea typeface="ＭＳ Ｐゴシック" pitchFamily="-110" charset="-128"/>
                        </a:rPr>
                        <a:t>Droit du travail et partenariat social</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dirty="0">
                          <a:ln>
                            <a:noFill/>
                          </a:ln>
                          <a:solidFill>
                            <a:schemeClr val="tx1"/>
                          </a:solidFill>
                          <a:effectLst/>
                          <a:latin typeface="Arial" charset="0"/>
                          <a:ea typeface="ＭＳ Ｐゴシック" pitchFamily="-110" charset="-128"/>
                        </a:rPr>
                        <a:t>écrit</a:t>
                      </a:r>
                    </a:p>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dirty="0">
                          <a:ln>
                            <a:noFill/>
                          </a:ln>
                          <a:solidFill>
                            <a:schemeClr val="tx1"/>
                          </a:solidFill>
                          <a:effectLst/>
                          <a:latin typeface="Arial" charset="0"/>
                          <a:ea typeface="ＭＳ Ｐゴシック" pitchFamily="-110" charset="-128"/>
                        </a:rPr>
                        <a:t>2 h</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extLst>
                  <a:ext uri="{0D108BD9-81ED-4DB2-BD59-A6C34878D82A}">
                    <a16:rowId xmlns:a16="http://schemas.microsoft.com/office/drawing/2014/main" val="10004"/>
                  </a:ext>
                </a:extLst>
              </a:tr>
              <a:tr h="643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dirty="0">
                          <a:ln>
                            <a:noFill/>
                          </a:ln>
                          <a:solidFill>
                            <a:srgbClr val="000000"/>
                          </a:solidFill>
                          <a:effectLst/>
                          <a:latin typeface="Arial" charset="0"/>
                          <a:ea typeface="ＭＳ Ｐゴシック" pitchFamily="-110" charset="-128"/>
                        </a:rPr>
                        <a:t>Communication et conduite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a:ln>
                            <a:noFill/>
                          </a:ln>
                          <a:solidFill>
                            <a:schemeClr val="tx1"/>
                          </a:solidFill>
                          <a:effectLst/>
                          <a:latin typeface="Arial" charset="0"/>
                          <a:ea typeface="ＭＳ Ｐゴシック" pitchFamily="-110" charset="-128"/>
                        </a:rPr>
                        <a:t>oral</a:t>
                      </a:r>
                    </a:p>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a:ln>
                            <a:noFill/>
                          </a:ln>
                          <a:solidFill>
                            <a:schemeClr val="tx1"/>
                          </a:solidFill>
                          <a:effectLst/>
                          <a:latin typeface="Arial" charset="0"/>
                          <a:ea typeface="ＭＳ Ｐゴシック" pitchFamily="-110" charset="-128"/>
                        </a:rPr>
                        <a:t>30 min.</a:t>
                      </a:r>
                      <a:endParaRPr kumimoji="0" lang="fr-CH" sz="1800" b="0" i="0" u="none" strike="noStrike" cap="none" normalizeH="0" baseline="0" noProof="0">
                        <a:ln>
                          <a:noFill/>
                        </a:ln>
                        <a:solidFill>
                          <a:srgbClr val="000000"/>
                        </a:solidFill>
                        <a:effectLst/>
                        <a:latin typeface="Arial" charset="0"/>
                        <a:ea typeface="ＭＳ Ｐゴシック" pitchFamily="-110" charset="-128"/>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val="10005"/>
                  </a:ext>
                </a:extLst>
              </a:tr>
              <a:tr h="9226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dirty="0">
                          <a:ln>
                            <a:noFill/>
                          </a:ln>
                          <a:solidFill>
                            <a:srgbClr val="000000"/>
                          </a:solidFill>
                          <a:effectLst/>
                          <a:latin typeface="Arial" charset="0"/>
                          <a:ea typeface="ＭＳ Ｐゴシック" pitchFamily="-110" charset="-128"/>
                        </a:rPr>
                        <a:t>Branche à option obligatoire: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dirty="0">
                          <a:ln>
                            <a:noFill/>
                          </a:ln>
                          <a:solidFill>
                            <a:srgbClr val="000000"/>
                          </a:solidFill>
                          <a:effectLst/>
                          <a:latin typeface="Arial" charset="0"/>
                          <a:ea typeface="ＭＳ Ｐゴシック" pitchFamily="-110" charset="-128"/>
                        </a:rPr>
                        <a:t>A  Gestion internationale RH, </a:t>
                      </a:r>
                      <a:r>
                        <a:rPr kumimoji="0" lang="fr-CH" sz="1800" b="0" i="0" u="sng" strike="noStrike" cap="none" normalizeH="0" baseline="0" noProof="0" dirty="0">
                          <a:ln>
                            <a:noFill/>
                          </a:ln>
                          <a:solidFill>
                            <a:srgbClr val="000000"/>
                          </a:solidFill>
                          <a:effectLst/>
                          <a:latin typeface="Arial" charset="0"/>
                          <a:ea typeface="ＭＳ Ｐゴシック" pitchFamily="-110" charset="-128"/>
                        </a:rPr>
                        <a:t>ou</a:t>
                      </a:r>
                    </a:p>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dirty="0">
                          <a:ln>
                            <a:noFill/>
                          </a:ln>
                          <a:solidFill>
                            <a:srgbClr val="000000"/>
                          </a:solidFill>
                          <a:effectLst/>
                          <a:latin typeface="Arial" charset="0"/>
                          <a:ea typeface="ＭＳ Ｐゴシック" pitchFamily="-110" charset="-128"/>
                        </a:rPr>
                        <a:t>B  Conseil en personnel</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dirty="0">
                          <a:ln>
                            <a:noFill/>
                          </a:ln>
                          <a:solidFill>
                            <a:srgbClr val="000000"/>
                          </a:solidFill>
                          <a:effectLst/>
                          <a:latin typeface="Arial" charset="0"/>
                          <a:ea typeface="ＭＳ Ｐゴシック" pitchFamily="-110" charset="-128"/>
                        </a:rPr>
                        <a:t>écrit</a:t>
                      </a:r>
                    </a:p>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noProof="0" dirty="0">
                          <a:ln>
                            <a:noFill/>
                          </a:ln>
                          <a:solidFill>
                            <a:srgbClr val="000000"/>
                          </a:solidFill>
                          <a:effectLst/>
                          <a:latin typeface="Arial" charset="0"/>
                          <a:ea typeface="ＭＳ Ｐゴシック" pitchFamily="-110" charset="-128"/>
                        </a:rPr>
                        <a:t>90 min.</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0979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Pourquoi</a:t>
            </a:r>
            <a:r>
              <a:rPr lang="de-DE" dirty="0"/>
              <a:t> </a:t>
            </a:r>
            <a:r>
              <a:rPr lang="de-DE" dirty="0" err="1"/>
              <a:t>un</a:t>
            </a:r>
            <a:r>
              <a:rPr lang="de-DE" dirty="0"/>
              <a:t> </a:t>
            </a:r>
            <a:r>
              <a:rPr lang="de-DE" dirty="0" err="1"/>
              <a:t>nouvel</a:t>
            </a:r>
            <a:r>
              <a:rPr lang="de-DE" dirty="0"/>
              <a:t> </a:t>
            </a:r>
            <a:r>
              <a:rPr lang="de-DE" dirty="0" err="1"/>
              <a:t>examen</a:t>
            </a:r>
            <a:r>
              <a:rPr lang="de-DE" dirty="0"/>
              <a:t> </a:t>
            </a:r>
            <a:br>
              <a:rPr lang="de-DE" dirty="0"/>
            </a:br>
            <a:r>
              <a:rPr lang="de-DE" dirty="0"/>
              <a:t>du </a:t>
            </a:r>
            <a:r>
              <a:rPr lang="de-DE" dirty="0" err="1"/>
              <a:t>brevet</a:t>
            </a:r>
            <a:r>
              <a:rPr lang="de-DE" dirty="0"/>
              <a:t> RH ? </a:t>
            </a:r>
            <a:endParaRPr lang="de-CH" dirty="0"/>
          </a:p>
        </p:txBody>
      </p:sp>
      <p:sp>
        <p:nvSpPr>
          <p:cNvPr id="8" name="Fußzeilenplatzhalter 2"/>
          <p:cNvSpPr>
            <a:spLocks noGrp="1"/>
          </p:cNvSpPr>
          <p:nvPr>
            <p:ph type="ftr" sz="quarter" idx="11"/>
          </p:nvPr>
        </p:nvSpPr>
        <p:spPr>
          <a:xfrm>
            <a:off x="2987824" y="6520260"/>
            <a:ext cx="3240360" cy="365125"/>
          </a:xfrm>
        </p:spPr>
        <p:txBody>
          <a:bodyPr/>
          <a:lstStyle/>
          <a:p>
            <a:r>
              <a:rPr lang="fr-FR">
                <a:solidFill>
                  <a:prstClr val="black">
                    <a:tint val="75000"/>
                  </a:prstClr>
                </a:solidFill>
              </a:rPr>
              <a:t>Examen professionnel RH - un succès</a:t>
            </a:r>
            <a:endParaRPr lang="de-CH" dirty="0">
              <a:solidFill>
                <a:prstClr val="black">
                  <a:tint val="75000"/>
                </a:prstClr>
              </a:solidFill>
            </a:endParaRPr>
          </a:p>
        </p:txBody>
      </p:sp>
      <p:sp>
        <p:nvSpPr>
          <p:cNvPr id="9" name="Foliennummernplatzhalter 3"/>
          <p:cNvSpPr>
            <a:spLocks noGrp="1"/>
          </p:cNvSpPr>
          <p:nvPr>
            <p:ph type="sldNum" sz="quarter" idx="12"/>
          </p:nvPr>
        </p:nvSpPr>
        <p:spPr>
          <a:xfrm>
            <a:off x="6553200" y="6520260"/>
            <a:ext cx="2133600" cy="365125"/>
          </a:xfrm>
        </p:spPr>
        <p:txBody>
          <a:bodyPr/>
          <a:lstStyle/>
          <a:p>
            <a:r>
              <a:rPr lang="de-CH" dirty="0">
                <a:solidFill>
                  <a:prstClr val="black">
                    <a:tint val="75000"/>
                  </a:prstClr>
                </a:solidFill>
              </a:rPr>
              <a:t>Seite </a:t>
            </a:r>
            <a:fld id="{90479C79-6706-4FC3-B937-D50B950CEBA9}" type="slidenum">
              <a:rPr lang="de-CH" smtClean="0">
                <a:solidFill>
                  <a:prstClr val="black">
                    <a:tint val="75000"/>
                  </a:prstClr>
                </a:solidFill>
              </a:rPr>
              <a:pPr/>
              <a:t>9</a:t>
            </a:fld>
            <a:endParaRPr lang="de-CH" dirty="0">
              <a:solidFill>
                <a:prstClr val="black">
                  <a:tint val="75000"/>
                </a:prstClr>
              </a:solidFill>
            </a:endParaRPr>
          </a:p>
        </p:txBody>
      </p:sp>
      <p:sp>
        <p:nvSpPr>
          <p:cNvPr id="2" name="Inhaltsplatzhalter 1"/>
          <p:cNvSpPr>
            <a:spLocks noGrp="1"/>
          </p:cNvSpPr>
          <p:nvPr>
            <p:ph idx="1"/>
          </p:nvPr>
        </p:nvSpPr>
        <p:spPr/>
        <p:txBody>
          <a:bodyPr>
            <a:normAutofit lnSpcReduction="10000"/>
          </a:bodyPr>
          <a:lstStyle/>
          <a:p>
            <a:pPr marL="0" indent="0">
              <a:buNone/>
            </a:pPr>
            <a:endParaRPr lang="de-CH" dirty="0"/>
          </a:p>
          <a:p>
            <a:r>
              <a:rPr lang="de-CH" b="1" dirty="0"/>
              <a:t>Evolution des </a:t>
            </a:r>
            <a:r>
              <a:rPr lang="de-CH" b="1" dirty="0" err="1"/>
              <a:t>tâches</a:t>
            </a:r>
            <a:r>
              <a:rPr lang="de-CH" b="1" dirty="0"/>
              <a:t> RH </a:t>
            </a:r>
            <a:r>
              <a:rPr lang="de-CH" b="1" dirty="0" err="1"/>
              <a:t>avec</a:t>
            </a:r>
            <a:r>
              <a:rPr lang="de-CH" b="1" dirty="0"/>
              <a:t> de </a:t>
            </a:r>
            <a:r>
              <a:rPr lang="de-CH" b="1" dirty="0" err="1"/>
              <a:t>nouvelles</a:t>
            </a:r>
            <a:br>
              <a:rPr lang="de-CH" b="1" dirty="0"/>
            </a:br>
            <a:r>
              <a:rPr lang="de-CH" b="1" dirty="0" err="1"/>
              <a:t>compétences</a:t>
            </a:r>
            <a:r>
              <a:rPr lang="de-CH" b="1" dirty="0"/>
              <a:t> </a:t>
            </a:r>
            <a:r>
              <a:rPr lang="de-CH" b="1" dirty="0" err="1"/>
              <a:t>attendues</a:t>
            </a:r>
            <a:endParaRPr lang="de-CH" b="1" dirty="0"/>
          </a:p>
          <a:p>
            <a:pPr lvl="1"/>
            <a:r>
              <a:rPr lang="de-CH" dirty="0" err="1"/>
              <a:t>Capacité</a:t>
            </a:r>
            <a:r>
              <a:rPr lang="de-CH" dirty="0"/>
              <a:t> à </a:t>
            </a:r>
            <a:r>
              <a:rPr lang="de-CH" dirty="0" err="1"/>
              <a:t>communiquer</a:t>
            </a:r>
            <a:endParaRPr lang="de-CH" dirty="0"/>
          </a:p>
          <a:p>
            <a:pPr lvl="1"/>
            <a:r>
              <a:rPr lang="de-CH" dirty="0" err="1"/>
              <a:t>Capacité</a:t>
            </a:r>
            <a:r>
              <a:rPr lang="de-CH" dirty="0"/>
              <a:t> à </a:t>
            </a:r>
            <a:r>
              <a:rPr lang="de-CH" dirty="0" err="1"/>
              <a:t>modérer</a:t>
            </a:r>
            <a:r>
              <a:rPr lang="de-CH" dirty="0"/>
              <a:t>  </a:t>
            </a:r>
          </a:p>
          <a:p>
            <a:pPr lvl="1"/>
            <a:r>
              <a:rPr lang="de-CH" dirty="0" err="1"/>
              <a:t>Capacité</a:t>
            </a:r>
            <a:r>
              <a:rPr lang="de-CH" dirty="0"/>
              <a:t> à </a:t>
            </a:r>
            <a:r>
              <a:rPr lang="de-CH" dirty="0" err="1"/>
              <a:t>conseiller</a:t>
            </a:r>
            <a:r>
              <a:rPr lang="de-CH" dirty="0"/>
              <a:t> et </a:t>
            </a:r>
            <a:r>
              <a:rPr lang="de-CH" dirty="0" err="1"/>
              <a:t>convaincre</a:t>
            </a:r>
            <a:r>
              <a:rPr lang="de-CH" dirty="0"/>
              <a:t> </a:t>
            </a:r>
            <a:br>
              <a:rPr lang="de-CH" dirty="0"/>
            </a:br>
            <a:r>
              <a:rPr lang="de-CH" dirty="0"/>
              <a:t>(</a:t>
            </a:r>
            <a:r>
              <a:rPr lang="de-CH" dirty="0" err="1"/>
              <a:t>mot</a:t>
            </a:r>
            <a:r>
              <a:rPr lang="de-CH" dirty="0"/>
              <a:t> </a:t>
            </a:r>
            <a:r>
              <a:rPr lang="de-CH" dirty="0" err="1"/>
              <a:t>clé</a:t>
            </a:r>
            <a:r>
              <a:rPr lang="de-CH" dirty="0"/>
              <a:t>: HR Business Partner)</a:t>
            </a:r>
          </a:p>
          <a:p>
            <a:pPr lvl="1"/>
            <a:r>
              <a:rPr lang="de-CH" dirty="0" err="1"/>
              <a:t>Nouvelles</a:t>
            </a:r>
            <a:r>
              <a:rPr lang="de-CH" dirty="0"/>
              <a:t> </a:t>
            </a:r>
            <a:r>
              <a:rPr lang="de-CH" dirty="0" err="1"/>
              <a:t>tâches</a:t>
            </a:r>
            <a:r>
              <a:rPr lang="de-CH" dirty="0"/>
              <a:t> et </a:t>
            </a:r>
            <a:r>
              <a:rPr lang="de-CH" dirty="0" err="1"/>
              <a:t>nouvelles</a:t>
            </a:r>
            <a:r>
              <a:rPr lang="de-CH" dirty="0"/>
              <a:t> </a:t>
            </a:r>
            <a:r>
              <a:rPr lang="de-CH" dirty="0" err="1"/>
              <a:t>responsabilités</a:t>
            </a:r>
            <a:r>
              <a:rPr lang="de-CH" dirty="0"/>
              <a:t> </a:t>
            </a:r>
            <a:br>
              <a:rPr lang="de-CH" dirty="0"/>
            </a:br>
            <a:r>
              <a:rPr lang="de-CH" dirty="0" err="1"/>
              <a:t>comme</a:t>
            </a:r>
            <a:r>
              <a:rPr lang="de-CH" dirty="0"/>
              <a:t> par </a:t>
            </a:r>
            <a:r>
              <a:rPr lang="de-CH" dirty="0" err="1"/>
              <a:t>exemple</a:t>
            </a:r>
            <a:r>
              <a:rPr lang="de-CH" dirty="0"/>
              <a:t> «HR Finance», «HR Analytics» </a:t>
            </a:r>
            <a:r>
              <a:rPr lang="de-CH" dirty="0" err="1"/>
              <a:t>ou</a:t>
            </a:r>
            <a:r>
              <a:rPr lang="de-CH" dirty="0"/>
              <a:t> «HR Project </a:t>
            </a:r>
            <a:r>
              <a:rPr lang="de-CH" dirty="0" err="1"/>
              <a:t>Managment</a:t>
            </a:r>
            <a:r>
              <a:rPr lang="de-CH" dirty="0"/>
              <a:t>»</a:t>
            </a:r>
          </a:p>
        </p:txBody>
      </p:sp>
    </p:spTree>
    <p:extLst>
      <p:ext uri="{BB962C8B-B14F-4D97-AF65-F5344CB8AC3E}">
        <p14:creationId xmlns:p14="http://schemas.microsoft.com/office/powerpoint/2010/main" val="1999297530"/>
      </p:ext>
    </p:extLst>
  </p:cSld>
  <p:clrMapOvr>
    <a:masterClrMapping/>
  </p:clrMapOvr>
</p:sld>
</file>

<file path=ppt/theme/theme1.xml><?xml version="1.0" encoding="utf-8"?>
<a:theme xmlns:a="http://schemas.openxmlformats.org/drawingml/2006/main" name="HRSE BP 2017 Planung Präsenz-Schulungen_CHG  JHS_updated by DB_2016-08-2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91578F59B5454A8DF8E5A382399335" ma:contentTypeVersion="6" ma:contentTypeDescription="Crée un document." ma:contentTypeScope="" ma:versionID="2b2579dfd4475e32936f625bf5583d1f">
  <xsd:schema xmlns:xsd="http://www.w3.org/2001/XMLSchema" xmlns:xs="http://www.w3.org/2001/XMLSchema" xmlns:p="http://schemas.microsoft.com/office/2006/metadata/properties" xmlns:ns2="83dc72d3-c08c-4ce3-b02e-2b2955bed70d" targetNamespace="http://schemas.microsoft.com/office/2006/metadata/properties" ma:root="true" ma:fieldsID="47fb71d4d0a0ea17fd194feaec0d0ff0" ns2:_="">
    <xsd:import namespace="83dc72d3-c08c-4ce3-b02e-2b2955bed7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c72d3-c08c-4ce3-b02e-2b2955bed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A6EC33-8A59-40A9-BB22-D4EC98F9BFB6}">
  <ds:schemaRefs>
    <ds:schemaRef ds:uri="http://schemas.microsoft.com/sharepoint/v3/contenttype/forms"/>
  </ds:schemaRefs>
</ds:datastoreItem>
</file>

<file path=customXml/itemProps2.xml><?xml version="1.0" encoding="utf-8"?>
<ds:datastoreItem xmlns:ds="http://schemas.openxmlformats.org/officeDocument/2006/customXml" ds:itemID="{6A71C910-0A4A-4E9C-B222-1E728C239B57}">
  <ds:schemaRefs>
    <ds:schemaRef ds:uri="83dc72d3-c08c-4ce3-b02e-2b2955bed70d"/>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DD386C7-61A2-4E5A-A8C5-A1A81B7F4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c72d3-c08c-4ce3-b02e-2b2955bed7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HRSE BP 2017 Planung Präsenz-Schulungen_CHG  JHS_updated by DB_2016-08-22</Template>
  <TotalTime>0</TotalTime>
  <Words>1333</Words>
  <Application>Microsoft Office PowerPoint</Application>
  <PresentationFormat>Bildschirmpräsentation (4:3)</PresentationFormat>
  <Paragraphs>312</Paragraphs>
  <Slides>26</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Arial Black</vt:lpstr>
      <vt:lpstr>Calibri</vt:lpstr>
      <vt:lpstr>HelveticaNeueLT Pro 45 Lt</vt:lpstr>
      <vt:lpstr>Lucida Grande</vt:lpstr>
      <vt:lpstr>HRSE BP 2017 Planung Präsenz-Schulungen_CHG  JHS_updated by DB_2016-08-22</vt:lpstr>
      <vt:lpstr>Examen professionnel RH     un succès!</vt:lpstr>
      <vt:lpstr>Evolution du nombre de participant-e-s à l’examen professionnel</vt:lpstr>
      <vt:lpstr>Evolution du taux de réussite de l’examen professionnel</vt:lpstr>
      <vt:lpstr>PowerPoint-Präsentation</vt:lpstr>
      <vt:lpstr>Paysage suisse de la formation</vt:lpstr>
      <vt:lpstr>Les examens de HRSE</vt:lpstr>
      <vt:lpstr>Les organisations de l'association faîtière</vt:lpstr>
      <vt:lpstr>Le brevet jusqu’en 2016</vt:lpstr>
      <vt:lpstr>Pourquoi un nouvel examen  du brevet RH ? </vt:lpstr>
      <vt:lpstr>Pourquoi un nouvel examen  du brevet RH ? </vt:lpstr>
      <vt:lpstr>Nouvelle architecture du brevet HR</vt:lpstr>
      <vt:lpstr>Structure d’examen professionnel RH Directives 2017</vt:lpstr>
      <vt:lpstr>Concept de l’examen</vt:lpstr>
      <vt:lpstr>PowerPoint-Präsentation</vt:lpstr>
      <vt:lpstr>PowerPoint-Präsentation</vt:lpstr>
      <vt:lpstr>Nos partenaires</vt:lpstr>
      <vt:lpstr>Nos partenaires: les prestataires de formation en RH – comme par exemple….</vt:lpstr>
      <vt:lpstr>Et…</vt:lpstr>
      <vt:lpstr>Romandie Formation au sein des RH</vt:lpstr>
      <vt:lpstr>Structure de la formation</vt:lpstr>
      <vt:lpstr>Répartition des modules  –  Connaissance des bases interdisciplinaires</vt:lpstr>
      <vt:lpstr>  Connaissance des bases interdisciplinaires</vt:lpstr>
      <vt:lpstr>Cas pratiques</vt:lpstr>
      <vt:lpstr>Préparation aux 3 examens oraux</vt:lpstr>
      <vt:lpstr>Examen</vt:lpstr>
      <vt:lpstr>Postes occupés par nos Brevetés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HRSE BP 2017  Projektsitzung</dc:title>
  <dc:creator>Danielle Blaser</dc:creator>
  <cp:lastModifiedBy>Christian Gross</cp:lastModifiedBy>
  <cp:revision>869</cp:revision>
  <cp:lastPrinted>2018-09-22T20:20:01Z</cp:lastPrinted>
  <dcterms:created xsi:type="dcterms:W3CDTF">2016-08-24T07:34:20Z</dcterms:created>
  <dcterms:modified xsi:type="dcterms:W3CDTF">2019-11-25T07:02:34Z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0x0101008191578F59B5454A8DF8E5A382399335</vt:lpwstr>
  </property>
</Properties>
</file>